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57" r:id="rId5"/>
    <p:sldId id="281" r:id="rId6"/>
    <p:sldId id="280" r:id="rId7"/>
    <p:sldId id="282" r:id="rId8"/>
    <p:sldId id="261" r:id="rId9"/>
    <p:sldId id="265" r:id="rId10"/>
    <p:sldId id="283" r:id="rId11"/>
    <p:sldId id="284" r:id="rId12"/>
    <p:sldId id="285" r:id="rId13"/>
    <p:sldId id="267" r:id="rId14"/>
    <p:sldId id="269" r:id="rId15"/>
    <p:sldId id="268" r:id="rId16"/>
    <p:sldId id="266" r:id="rId17"/>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1" d="100"/>
          <a:sy n="71" d="100"/>
        </p:scale>
        <p:origin x="48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endParaRPr lang="en-GB"/>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GB"/>
          </a:p>
        </p:txBody>
      </p:sp>
      <p:sp>
        <p:nvSpPr>
          <p:cNvPr id="4" name="Tijdelijke aanduiding voor datum 3"/>
          <p:cNvSpPr>
            <a:spLocks noGrp="1"/>
          </p:cNvSpPr>
          <p:nvPr>
            <p:ph type="dt" sz="half" idx="10"/>
          </p:nvPr>
        </p:nvSpPr>
        <p:spPr/>
        <p:txBody>
          <a:bodyPr/>
          <a:lstStyle/>
          <a:p>
            <a:fld id="{BAA3C344-6EC4-46D8-BBA2-EE020B9B04F4}" type="datetimeFigureOut">
              <a:rPr lang="en-GB" smtClean="0"/>
              <a:t>11/10/2018</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432397EA-AD92-48CB-BFBE-85B13FBDBD0C}" type="slidenum">
              <a:rPr lang="en-GB" smtClean="0"/>
              <a:t>‹nr.›</a:t>
            </a:fld>
            <a:endParaRPr lang="en-GB"/>
          </a:p>
        </p:txBody>
      </p:sp>
    </p:spTree>
    <p:extLst>
      <p:ext uri="{BB962C8B-B14F-4D97-AF65-F5344CB8AC3E}">
        <p14:creationId xmlns:p14="http://schemas.microsoft.com/office/powerpoint/2010/main" val="528602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GB"/>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p:cNvSpPr>
            <a:spLocks noGrp="1"/>
          </p:cNvSpPr>
          <p:nvPr>
            <p:ph type="dt" sz="half" idx="10"/>
          </p:nvPr>
        </p:nvSpPr>
        <p:spPr/>
        <p:txBody>
          <a:bodyPr/>
          <a:lstStyle/>
          <a:p>
            <a:fld id="{BAA3C344-6EC4-46D8-BBA2-EE020B9B04F4}" type="datetimeFigureOut">
              <a:rPr lang="en-GB" smtClean="0"/>
              <a:t>11/10/2018</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432397EA-AD92-48CB-BFBE-85B13FBDBD0C}" type="slidenum">
              <a:rPr lang="en-GB" smtClean="0"/>
              <a:t>‹nr.›</a:t>
            </a:fld>
            <a:endParaRPr lang="en-GB"/>
          </a:p>
        </p:txBody>
      </p:sp>
    </p:spTree>
    <p:extLst>
      <p:ext uri="{BB962C8B-B14F-4D97-AF65-F5344CB8AC3E}">
        <p14:creationId xmlns:p14="http://schemas.microsoft.com/office/powerpoint/2010/main" val="4282929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endParaRPr lang="en-GB"/>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p:cNvSpPr>
            <a:spLocks noGrp="1"/>
          </p:cNvSpPr>
          <p:nvPr>
            <p:ph type="dt" sz="half" idx="10"/>
          </p:nvPr>
        </p:nvSpPr>
        <p:spPr/>
        <p:txBody>
          <a:bodyPr/>
          <a:lstStyle/>
          <a:p>
            <a:fld id="{BAA3C344-6EC4-46D8-BBA2-EE020B9B04F4}" type="datetimeFigureOut">
              <a:rPr lang="en-GB" smtClean="0"/>
              <a:t>11/10/2018</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432397EA-AD92-48CB-BFBE-85B13FBDBD0C}" type="slidenum">
              <a:rPr lang="en-GB" smtClean="0"/>
              <a:t>‹nr.›</a:t>
            </a:fld>
            <a:endParaRPr lang="en-GB"/>
          </a:p>
        </p:txBody>
      </p:sp>
    </p:spTree>
    <p:extLst>
      <p:ext uri="{BB962C8B-B14F-4D97-AF65-F5344CB8AC3E}">
        <p14:creationId xmlns:p14="http://schemas.microsoft.com/office/powerpoint/2010/main" val="301038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GB"/>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p:cNvSpPr>
            <a:spLocks noGrp="1"/>
          </p:cNvSpPr>
          <p:nvPr>
            <p:ph type="dt" sz="half" idx="10"/>
          </p:nvPr>
        </p:nvSpPr>
        <p:spPr/>
        <p:txBody>
          <a:bodyPr/>
          <a:lstStyle/>
          <a:p>
            <a:fld id="{BAA3C344-6EC4-46D8-BBA2-EE020B9B04F4}" type="datetimeFigureOut">
              <a:rPr lang="en-GB" smtClean="0"/>
              <a:t>11/10/2018</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432397EA-AD92-48CB-BFBE-85B13FBDBD0C}" type="slidenum">
              <a:rPr lang="en-GB" smtClean="0"/>
              <a:t>‹nr.›</a:t>
            </a:fld>
            <a:endParaRPr lang="en-GB"/>
          </a:p>
        </p:txBody>
      </p:sp>
    </p:spTree>
    <p:extLst>
      <p:ext uri="{BB962C8B-B14F-4D97-AF65-F5344CB8AC3E}">
        <p14:creationId xmlns:p14="http://schemas.microsoft.com/office/powerpoint/2010/main" val="2407791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endParaRPr lang="en-GB"/>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BAA3C344-6EC4-46D8-BBA2-EE020B9B04F4}" type="datetimeFigureOut">
              <a:rPr lang="en-GB" smtClean="0"/>
              <a:t>11/10/2018</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432397EA-AD92-48CB-BFBE-85B13FBDBD0C}" type="slidenum">
              <a:rPr lang="en-GB" smtClean="0"/>
              <a:t>‹nr.›</a:t>
            </a:fld>
            <a:endParaRPr lang="en-GB"/>
          </a:p>
        </p:txBody>
      </p:sp>
    </p:spTree>
    <p:extLst>
      <p:ext uri="{BB962C8B-B14F-4D97-AF65-F5344CB8AC3E}">
        <p14:creationId xmlns:p14="http://schemas.microsoft.com/office/powerpoint/2010/main" val="1113245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GB"/>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datum 4"/>
          <p:cNvSpPr>
            <a:spLocks noGrp="1"/>
          </p:cNvSpPr>
          <p:nvPr>
            <p:ph type="dt" sz="half" idx="10"/>
          </p:nvPr>
        </p:nvSpPr>
        <p:spPr/>
        <p:txBody>
          <a:bodyPr/>
          <a:lstStyle/>
          <a:p>
            <a:fld id="{BAA3C344-6EC4-46D8-BBA2-EE020B9B04F4}" type="datetimeFigureOut">
              <a:rPr lang="en-GB" smtClean="0"/>
              <a:t>11/10/2018</a:t>
            </a:fld>
            <a:endParaRPr lang="en-GB"/>
          </a:p>
        </p:txBody>
      </p:sp>
      <p:sp>
        <p:nvSpPr>
          <p:cNvPr id="6" name="Tijdelijke aanduiding voor voettekst 5"/>
          <p:cNvSpPr>
            <a:spLocks noGrp="1"/>
          </p:cNvSpPr>
          <p:nvPr>
            <p:ph type="ftr" sz="quarter" idx="11"/>
          </p:nvPr>
        </p:nvSpPr>
        <p:spPr/>
        <p:txBody>
          <a:bodyPr/>
          <a:lstStyle/>
          <a:p>
            <a:endParaRPr lang="en-GB"/>
          </a:p>
        </p:txBody>
      </p:sp>
      <p:sp>
        <p:nvSpPr>
          <p:cNvPr id="7" name="Tijdelijke aanduiding voor dianummer 6"/>
          <p:cNvSpPr>
            <a:spLocks noGrp="1"/>
          </p:cNvSpPr>
          <p:nvPr>
            <p:ph type="sldNum" sz="quarter" idx="12"/>
          </p:nvPr>
        </p:nvSpPr>
        <p:spPr/>
        <p:txBody>
          <a:bodyPr/>
          <a:lstStyle/>
          <a:p>
            <a:fld id="{432397EA-AD92-48CB-BFBE-85B13FBDBD0C}" type="slidenum">
              <a:rPr lang="en-GB" smtClean="0"/>
              <a:t>‹nr.›</a:t>
            </a:fld>
            <a:endParaRPr lang="en-GB"/>
          </a:p>
        </p:txBody>
      </p:sp>
    </p:spTree>
    <p:extLst>
      <p:ext uri="{BB962C8B-B14F-4D97-AF65-F5344CB8AC3E}">
        <p14:creationId xmlns:p14="http://schemas.microsoft.com/office/powerpoint/2010/main" val="2838413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endParaRPr lang="en-GB"/>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7" name="Tijdelijke aanduiding voor datum 6"/>
          <p:cNvSpPr>
            <a:spLocks noGrp="1"/>
          </p:cNvSpPr>
          <p:nvPr>
            <p:ph type="dt" sz="half" idx="10"/>
          </p:nvPr>
        </p:nvSpPr>
        <p:spPr/>
        <p:txBody>
          <a:bodyPr/>
          <a:lstStyle/>
          <a:p>
            <a:fld id="{BAA3C344-6EC4-46D8-BBA2-EE020B9B04F4}" type="datetimeFigureOut">
              <a:rPr lang="en-GB" smtClean="0"/>
              <a:t>11/10/2018</a:t>
            </a:fld>
            <a:endParaRPr lang="en-GB"/>
          </a:p>
        </p:txBody>
      </p:sp>
      <p:sp>
        <p:nvSpPr>
          <p:cNvPr id="8" name="Tijdelijke aanduiding voor voettekst 7"/>
          <p:cNvSpPr>
            <a:spLocks noGrp="1"/>
          </p:cNvSpPr>
          <p:nvPr>
            <p:ph type="ftr" sz="quarter" idx="11"/>
          </p:nvPr>
        </p:nvSpPr>
        <p:spPr/>
        <p:txBody>
          <a:bodyPr/>
          <a:lstStyle/>
          <a:p>
            <a:endParaRPr lang="en-GB"/>
          </a:p>
        </p:txBody>
      </p:sp>
      <p:sp>
        <p:nvSpPr>
          <p:cNvPr id="9" name="Tijdelijke aanduiding voor dianummer 8"/>
          <p:cNvSpPr>
            <a:spLocks noGrp="1"/>
          </p:cNvSpPr>
          <p:nvPr>
            <p:ph type="sldNum" sz="quarter" idx="12"/>
          </p:nvPr>
        </p:nvSpPr>
        <p:spPr/>
        <p:txBody>
          <a:bodyPr/>
          <a:lstStyle/>
          <a:p>
            <a:fld id="{432397EA-AD92-48CB-BFBE-85B13FBDBD0C}" type="slidenum">
              <a:rPr lang="en-GB" smtClean="0"/>
              <a:t>‹nr.›</a:t>
            </a:fld>
            <a:endParaRPr lang="en-GB"/>
          </a:p>
        </p:txBody>
      </p:sp>
    </p:spTree>
    <p:extLst>
      <p:ext uri="{BB962C8B-B14F-4D97-AF65-F5344CB8AC3E}">
        <p14:creationId xmlns:p14="http://schemas.microsoft.com/office/powerpoint/2010/main" val="702780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GB"/>
          </a:p>
        </p:txBody>
      </p:sp>
      <p:sp>
        <p:nvSpPr>
          <p:cNvPr id="3" name="Tijdelijke aanduiding voor datum 2"/>
          <p:cNvSpPr>
            <a:spLocks noGrp="1"/>
          </p:cNvSpPr>
          <p:nvPr>
            <p:ph type="dt" sz="half" idx="10"/>
          </p:nvPr>
        </p:nvSpPr>
        <p:spPr/>
        <p:txBody>
          <a:bodyPr/>
          <a:lstStyle/>
          <a:p>
            <a:fld id="{BAA3C344-6EC4-46D8-BBA2-EE020B9B04F4}" type="datetimeFigureOut">
              <a:rPr lang="en-GB" smtClean="0"/>
              <a:t>11/10/2018</a:t>
            </a:fld>
            <a:endParaRPr lang="en-GB"/>
          </a:p>
        </p:txBody>
      </p:sp>
      <p:sp>
        <p:nvSpPr>
          <p:cNvPr id="4" name="Tijdelijke aanduiding voor voettekst 3"/>
          <p:cNvSpPr>
            <a:spLocks noGrp="1"/>
          </p:cNvSpPr>
          <p:nvPr>
            <p:ph type="ftr" sz="quarter" idx="11"/>
          </p:nvPr>
        </p:nvSpPr>
        <p:spPr/>
        <p:txBody>
          <a:bodyPr/>
          <a:lstStyle/>
          <a:p>
            <a:endParaRPr lang="en-GB"/>
          </a:p>
        </p:txBody>
      </p:sp>
      <p:sp>
        <p:nvSpPr>
          <p:cNvPr id="5" name="Tijdelijke aanduiding voor dianummer 4"/>
          <p:cNvSpPr>
            <a:spLocks noGrp="1"/>
          </p:cNvSpPr>
          <p:nvPr>
            <p:ph type="sldNum" sz="quarter" idx="12"/>
          </p:nvPr>
        </p:nvSpPr>
        <p:spPr/>
        <p:txBody>
          <a:bodyPr/>
          <a:lstStyle/>
          <a:p>
            <a:fld id="{432397EA-AD92-48CB-BFBE-85B13FBDBD0C}" type="slidenum">
              <a:rPr lang="en-GB" smtClean="0"/>
              <a:t>‹nr.›</a:t>
            </a:fld>
            <a:endParaRPr lang="en-GB"/>
          </a:p>
        </p:txBody>
      </p:sp>
    </p:spTree>
    <p:extLst>
      <p:ext uri="{BB962C8B-B14F-4D97-AF65-F5344CB8AC3E}">
        <p14:creationId xmlns:p14="http://schemas.microsoft.com/office/powerpoint/2010/main" val="1508364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BAA3C344-6EC4-46D8-BBA2-EE020B9B04F4}" type="datetimeFigureOut">
              <a:rPr lang="en-GB" smtClean="0"/>
              <a:t>11/10/2018</a:t>
            </a:fld>
            <a:endParaRPr lang="en-GB"/>
          </a:p>
        </p:txBody>
      </p:sp>
      <p:sp>
        <p:nvSpPr>
          <p:cNvPr id="3" name="Tijdelijke aanduiding voor voettekst 2"/>
          <p:cNvSpPr>
            <a:spLocks noGrp="1"/>
          </p:cNvSpPr>
          <p:nvPr>
            <p:ph type="ftr" sz="quarter" idx="11"/>
          </p:nvPr>
        </p:nvSpPr>
        <p:spPr/>
        <p:txBody>
          <a:bodyPr/>
          <a:lstStyle/>
          <a:p>
            <a:endParaRPr lang="en-GB"/>
          </a:p>
        </p:txBody>
      </p:sp>
      <p:sp>
        <p:nvSpPr>
          <p:cNvPr id="4" name="Tijdelijke aanduiding voor dianummer 3"/>
          <p:cNvSpPr>
            <a:spLocks noGrp="1"/>
          </p:cNvSpPr>
          <p:nvPr>
            <p:ph type="sldNum" sz="quarter" idx="12"/>
          </p:nvPr>
        </p:nvSpPr>
        <p:spPr/>
        <p:txBody>
          <a:bodyPr/>
          <a:lstStyle/>
          <a:p>
            <a:fld id="{432397EA-AD92-48CB-BFBE-85B13FBDBD0C}" type="slidenum">
              <a:rPr lang="en-GB" smtClean="0"/>
              <a:t>‹nr.›</a:t>
            </a:fld>
            <a:endParaRPr lang="en-GB"/>
          </a:p>
        </p:txBody>
      </p:sp>
    </p:spTree>
    <p:extLst>
      <p:ext uri="{BB962C8B-B14F-4D97-AF65-F5344CB8AC3E}">
        <p14:creationId xmlns:p14="http://schemas.microsoft.com/office/powerpoint/2010/main" val="2472760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en-GB"/>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BAA3C344-6EC4-46D8-BBA2-EE020B9B04F4}" type="datetimeFigureOut">
              <a:rPr lang="en-GB" smtClean="0"/>
              <a:t>11/10/2018</a:t>
            </a:fld>
            <a:endParaRPr lang="en-GB"/>
          </a:p>
        </p:txBody>
      </p:sp>
      <p:sp>
        <p:nvSpPr>
          <p:cNvPr id="6" name="Tijdelijke aanduiding voor voettekst 5"/>
          <p:cNvSpPr>
            <a:spLocks noGrp="1"/>
          </p:cNvSpPr>
          <p:nvPr>
            <p:ph type="ftr" sz="quarter" idx="11"/>
          </p:nvPr>
        </p:nvSpPr>
        <p:spPr/>
        <p:txBody>
          <a:bodyPr/>
          <a:lstStyle/>
          <a:p>
            <a:endParaRPr lang="en-GB"/>
          </a:p>
        </p:txBody>
      </p:sp>
      <p:sp>
        <p:nvSpPr>
          <p:cNvPr id="7" name="Tijdelijke aanduiding voor dianummer 6"/>
          <p:cNvSpPr>
            <a:spLocks noGrp="1"/>
          </p:cNvSpPr>
          <p:nvPr>
            <p:ph type="sldNum" sz="quarter" idx="12"/>
          </p:nvPr>
        </p:nvSpPr>
        <p:spPr/>
        <p:txBody>
          <a:bodyPr/>
          <a:lstStyle/>
          <a:p>
            <a:fld id="{432397EA-AD92-48CB-BFBE-85B13FBDBD0C}" type="slidenum">
              <a:rPr lang="en-GB" smtClean="0"/>
              <a:t>‹nr.›</a:t>
            </a:fld>
            <a:endParaRPr lang="en-GB"/>
          </a:p>
        </p:txBody>
      </p:sp>
    </p:spTree>
    <p:extLst>
      <p:ext uri="{BB962C8B-B14F-4D97-AF65-F5344CB8AC3E}">
        <p14:creationId xmlns:p14="http://schemas.microsoft.com/office/powerpoint/2010/main" val="2984133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en-GB"/>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BAA3C344-6EC4-46D8-BBA2-EE020B9B04F4}" type="datetimeFigureOut">
              <a:rPr lang="en-GB" smtClean="0"/>
              <a:t>11/10/2018</a:t>
            </a:fld>
            <a:endParaRPr lang="en-GB"/>
          </a:p>
        </p:txBody>
      </p:sp>
      <p:sp>
        <p:nvSpPr>
          <p:cNvPr id="6" name="Tijdelijke aanduiding voor voettekst 5"/>
          <p:cNvSpPr>
            <a:spLocks noGrp="1"/>
          </p:cNvSpPr>
          <p:nvPr>
            <p:ph type="ftr" sz="quarter" idx="11"/>
          </p:nvPr>
        </p:nvSpPr>
        <p:spPr/>
        <p:txBody>
          <a:bodyPr/>
          <a:lstStyle/>
          <a:p>
            <a:endParaRPr lang="en-GB"/>
          </a:p>
        </p:txBody>
      </p:sp>
      <p:sp>
        <p:nvSpPr>
          <p:cNvPr id="7" name="Tijdelijke aanduiding voor dianummer 6"/>
          <p:cNvSpPr>
            <a:spLocks noGrp="1"/>
          </p:cNvSpPr>
          <p:nvPr>
            <p:ph type="sldNum" sz="quarter" idx="12"/>
          </p:nvPr>
        </p:nvSpPr>
        <p:spPr/>
        <p:txBody>
          <a:bodyPr/>
          <a:lstStyle/>
          <a:p>
            <a:fld id="{432397EA-AD92-48CB-BFBE-85B13FBDBD0C}" type="slidenum">
              <a:rPr lang="en-GB" smtClean="0"/>
              <a:t>‹nr.›</a:t>
            </a:fld>
            <a:endParaRPr lang="en-GB"/>
          </a:p>
        </p:txBody>
      </p:sp>
    </p:spTree>
    <p:extLst>
      <p:ext uri="{BB962C8B-B14F-4D97-AF65-F5344CB8AC3E}">
        <p14:creationId xmlns:p14="http://schemas.microsoft.com/office/powerpoint/2010/main" val="3671099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en-GB"/>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A3C344-6EC4-46D8-BBA2-EE020B9B04F4}" type="datetimeFigureOut">
              <a:rPr lang="en-GB" smtClean="0"/>
              <a:t>11/10/2018</a:t>
            </a:fld>
            <a:endParaRPr lang="en-GB"/>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2397EA-AD92-48CB-BFBE-85B13FBDBD0C}" type="slidenum">
              <a:rPr lang="en-GB" smtClean="0"/>
              <a:t>‹nr.›</a:t>
            </a:fld>
            <a:endParaRPr lang="en-GB"/>
          </a:p>
        </p:txBody>
      </p:sp>
    </p:spTree>
    <p:extLst>
      <p:ext uri="{BB962C8B-B14F-4D97-AF65-F5344CB8AC3E}">
        <p14:creationId xmlns:p14="http://schemas.microsoft.com/office/powerpoint/2010/main" val="39996098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2532530" y="5722477"/>
            <a:ext cx="7117976" cy="707886"/>
          </a:xfrm>
          <a:prstGeom prst="rect">
            <a:avLst/>
          </a:prstGeom>
          <a:noFill/>
        </p:spPr>
        <p:txBody>
          <a:bodyPr wrap="square" rtlCol="0">
            <a:spAutoFit/>
          </a:bodyPr>
          <a:lstStyle/>
          <a:p>
            <a:pPr algn="ctr"/>
            <a:r>
              <a:rPr lang="nl-BE" sz="4000" b="1" dirty="0">
                <a:latin typeface="Bell MT" panose="02020503060305020303" pitchFamily="18" charset="0"/>
              </a:rPr>
              <a:t>Steffen Ducheyne</a:t>
            </a:r>
          </a:p>
        </p:txBody>
      </p:sp>
      <p:sp>
        <p:nvSpPr>
          <p:cNvPr id="6" name="Tekstvak 5"/>
          <p:cNvSpPr txBox="1"/>
          <p:nvPr/>
        </p:nvSpPr>
        <p:spPr>
          <a:xfrm>
            <a:off x="1039907" y="395287"/>
            <a:ext cx="10103222" cy="1938992"/>
          </a:xfrm>
          <a:prstGeom prst="rect">
            <a:avLst/>
          </a:prstGeom>
          <a:noFill/>
        </p:spPr>
        <p:txBody>
          <a:bodyPr wrap="square" rtlCol="0">
            <a:spAutoFit/>
          </a:bodyPr>
          <a:lstStyle/>
          <a:p>
            <a:pPr algn="ctr"/>
            <a:r>
              <a:rPr lang="en-US" sz="4000" b="1" dirty="0">
                <a:latin typeface="Bell MT" panose="02020503060305020303" pitchFamily="18" charset="0"/>
              </a:rPr>
              <a:t>Van </a:t>
            </a:r>
            <a:r>
              <a:rPr lang="en-US" sz="4000" b="1" dirty="0" err="1">
                <a:latin typeface="Bell MT" panose="02020503060305020303" pitchFamily="18" charset="0"/>
              </a:rPr>
              <a:t>Musschenbroek</a:t>
            </a:r>
            <a:r>
              <a:rPr lang="en-US" sz="4000" b="1" dirty="0">
                <a:latin typeface="Bell MT" panose="02020503060305020303" pitchFamily="18" charset="0"/>
              </a:rPr>
              <a:t> on Newton’s </a:t>
            </a:r>
            <a:r>
              <a:rPr lang="en-US" sz="4000" b="1" i="1" dirty="0" err="1">
                <a:latin typeface="Bell MT" panose="02020503060305020303" pitchFamily="18" charset="0"/>
              </a:rPr>
              <a:t>regulae</a:t>
            </a:r>
            <a:r>
              <a:rPr lang="en-US" sz="4000" b="1" i="1" dirty="0">
                <a:latin typeface="Bell MT" panose="02020503060305020303" pitchFamily="18" charset="0"/>
              </a:rPr>
              <a:t> </a:t>
            </a:r>
            <a:r>
              <a:rPr lang="en-US" sz="4000" b="1" i="1" dirty="0" err="1">
                <a:latin typeface="Bell MT" panose="02020503060305020303" pitchFamily="18" charset="0"/>
              </a:rPr>
              <a:t>philosophandi</a:t>
            </a:r>
            <a:r>
              <a:rPr lang="en-US" sz="4000" b="1" dirty="0">
                <a:latin typeface="Bell MT" panose="02020503060305020303" pitchFamily="18" charset="0"/>
              </a:rPr>
              <a:t>, Aquatic Polyps, and the Dangers of Analogy</a:t>
            </a:r>
            <a:endParaRPr lang="nl-BE" sz="4000" dirty="0">
              <a:latin typeface="Bell MT" panose="02020503060305020303" pitchFamily="18" charset="0"/>
            </a:endParaRPr>
          </a:p>
        </p:txBody>
      </p:sp>
      <p:sp>
        <p:nvSpPr>
          <p:cNvPr id="7" name="Tijdelijke aanduiding voor dianummer 6"/>
          <p:cNvSpPr>
            <a:spLocks noGrp="1"/>
          </p:cNvSpPr>
          <p:nvPr>
            <p:ph type="sldNum" sz="quarter" idx="12"/>
          </p:nvPr>
        </p:nvSpPr>
        <p:spPr>
          <a:xfrm>
            <a:off x="9986682" y="6430363"/>
            <a:ext cx="2133600" cy="365125"/>
          </a:xfrm>
        </p:spPr>
        <p:txBody>
          <a:bodyPr/>
          <a:lstStyle/>
          <a:p>
            <a:r>
              <a:rPr lang="nl-BE" sz="2000" dirty="0">
                <a:latin typeface="Bell MT" panose="02020503060305020303" pitchFamily="18" charset="0"/>
              </a:rPr>
              <a:t>1</a:t>
            </a:r>
          </a:p>
        </p:txBody>
      </p:sp>
      <p:pic>
        <p:nvPicPr>
          <p:cNvPr id="1026" name="Picture 2" descr="Afbeeldingsresultaat voor vub logo">
            <a:extLst>
              <a:ext uri="{FF2B5EF4-FFF2-40B4-BE49-F238E27FC236}">
                <a16:creationId xmlns:a16="http://schemas.microsoft.com/office/drawing/2014/main" xmlns="" id="{6C7CBD8C-9039-4D3C-BFF8-F4BED46D796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1870" y="2334279"/>
            <a:ext cx="2099296" cy="3143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229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xmlns="" id="{E36435CC-3CCF-4C4D-ABD0-D126FD24DB7C}"/>
              </a:ext>
            </a:extLst>
          </p:cNvPr>
          <p:cNvSpPr/>
          <p:nvPr/>
        </p:nvSpPr>
        <p:spPr>
          <a:xfrm>
            <a:off x="1389531" y="2397623"/>
            <a:ext cx="9565340" cy="1446550"/>
          </a:xfrm>
          <a:prstGeom prst="rect">
            <a:avLst/>
          </a:prstGeom>
        </p:spPr>
        <p:txBody>
          <a:bodyPr wrap="square">
            <a:spAutoFit/>
          </a:bodyPr>
          <a:lstStyle/>
          <a:p>
            <a:pPr algn="ctr"/>
            <a:r>
              <a:rPr lang="nl-BE" sz="4400" b="1" dirty="0">
                <a:solidFill>
                  <a:schemeClr val="accent5">
                    <a:lumMod val="75000"/>
                  </a:schemeClr>
                </a:solidFill>
                <a:latin typeface="Bell MT" panose="02020503060305020303" pitchFamily="18" charset="0"/>
              </a:rPr>
              <a:t>3.</a:t>
            </a:r>
            <a:r>
              <a:rPr lang="nl-BE" sz="4400" b="1" dirty="0">
                <a:latin typeface="Bell MT" panose="02020503060305020303" pitchFamily="18" charset="0"/>
              </a:rPr>
              <a:t> </a:t>
            </a:r>
            <a:r>
              <a:rPr lang="en-US" sz="4400" b="1" dirty="0">
                <a:latin typeface="Bell MT" panose="02020503060305020303" pitchFamily="18" charset="0"/>
              </a:rPr>
              <a:t>Rule IV, aquatic polyps, and the dangers of analogy</a:t>
            </a:r>
            <a:endParaRPr lang="nl-BE" sz="4400" dirty="0">
              <a:latin typeface="Bell MT" panose="02020503060305020303" pitchFamily="18" charset="0"/>
            </a:endParaRPr>
          </a:p>
        </p:txBody>
      </p:sp>
      <p:sp>
        <p:nvSpPr>
          <p:cNvPr id="6" name="Tijdelijke aanduiding voor dianummer 6">
            <a:extLst>
              <a:ext uri="{FF2B5EF4-FFF2-40B4-BE49-F238E27FC236}">
                <a16:creationId xmlns:a16="http://schemas.microsoft.com/office/drawing/2014/main" xmlns="" id="{51CAC954-9405-45B1-807F-32B33C6A874F}"/>
              </a:ext>
            </a:extLst>
          </p:cNvPr>
          <p:cNvSpPr>
            <a:spLocks noGrp="1"/>
          </p:cNvSpPr>
          <p:nvPr>
            <p:ph type="sldNum" sz="quarter" idx="12"/>
          </p:nvPr>
        </p:nvSpPr>
        <p:spPr>
          <a:xfrm>
            <a:off x="9986682" y="6430363"/>
            <a:ext cx="2133600" cy="365125"/>
          </a:xfrm>
        </p:spPr>
        <p:txBody>
          <a:bodyPr/>
          <a:lstStyle/>
          <a:p>
            <a:r>
              <a:rPr lang="nl-BE" sz="2000" dirty="0">
                <a:latin typeface="Bell MT" panose="02020503060305020303" pitchFamily="18" charset="0"/>
              </a:rPr>
              <a:t>10</a:t>
            </a:r>
          </a:p>
        </p:txBody>
      </p:sp>
    </p:spTree>
    <p:extLst>
      <p:ext uri="{BB962C8B-B14F-4D97-AF65-F5344CB8AC3E}">
        <p14:creationId xmlns:p14="http://schemas.microsoft.com/office/powerpoint/2010/main" val="9707114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xmlns="" id="{173836E7-8349-4B93-9B44-22DFE77F7DE4}"/>
              </a:ext>
            </a:extLst>
          </p:cNvPr>
          <p:cNvSpPr txBox="1"/>
          <p:nvPr/>
        </p:nvSpPr>
        <p:spPr>
          <a:xfrm>
            <a:off x="888023" y="335845"/>
            <a:ext cx="10585938" cy="6186309"/>
          </a:xfrm>
          <a:prstGeom prst="rect">
            <a:avLst/>
          </a:prstGeom>
          <a:noFill/>
        </p:spPr>
        <p:txBody>
          <a:bodyPr wrap="square" rtlCol="0">
            <a:spAutoFit/>
          </a:bodyPr>
          <a:lstStyle/>
          <a:p>
            <a:pPr algn="just"/>
            <a:r>
              <a:rPr lang="en-US" sz="3600" b="1" dirty="0">
                <a:latin typeface="Bell MT" panose="02020503060305020303" pitchFamily="18" charset="0"/>
              </a:rPr>
              <a:t>And although the arguing from Experiments and Observations by Induction be no Demonstration of general Conclusions; yet it is the best way of arguing which the Nature of Things admits of, and may be looked upon as so much stronger, by how much the Induction is more general. And if no Exception occur from </a:t>
            </a:r>
            <a:r>
              <a:rPr lang="en-US" sz="3600" b="1" dirty="0" err="1">
                <a:latin typeface="Bell MT" panose="02020503060305020303" pitchFamily="18" charset="0"/>
              </a:rPr>
              <a:t>Phænomena</a:t>
            </a:r>
            <a:r>
              <a:rPr lang="en-US" sz="3600" b="1" dirty="0">
                <a:latin typeface="Bell MT" panose="02020503060305020303" pitchFamily="18" charset="0"/>
              </a:rPr>
              <a:t>, the conclusion may be pronounced generally. But if at any time afterwards any Exception shall occur from Experiments, it may then begin to be pronounced with such Exceptions as occur. </a:t>
            </a:r>
            <a:endParaRPr lang="nl-BE" sz="3600" b="1" dirty="0">
              <a:latin typeface="Bell MT" panose="02020503060305020303" pitchFamily="18" charset="0"/>
            </a:endParaRPr>
          </a:p>
        </p:txBody>
      </p:sp>
      <p:sp>
        <p:nvSpPr>
          <p:cNvPr id="5" name="Tijdelijke aanduiding voor dianummer 6">
            <a:extLst>
              <a:ext uri="{FF2B5EF4-FFF2-40B4-BE49-F238E27FC236}">
                <a16:creationId xmlns:a16="http://schemas.microsoft.com/office/drawing/2014/main" xmlns="" id="{58AE9D48-D543-44FA-B789-91082AB96949}"/>
              </a:ext>
            </a:extLst>
          </p:cNvPr>
          <p:cNvSpPr>
            <a:spLocks noGrp="1"/>
          </p:cNvSpPr>
          <p:nvPr>
            <p:ph type="sldNum" sz="quarter" idx="12"/>
          </p:nvPr>
        </p:nvSpPr>
        <p:spPr>
          <a:xfrm>
            <a:off x="9986682" y="6430363"/>
            <a:ext cx="2133600" cy="365125"/>
          </a:xfrm>
        </p:spPr>
        <p:txBody>
          <a:bodyPr/>
          <a:lstStyle/>
          <a:p>
            <a:r>
              <a:rPr lang="nl-BE" sz="2000" dirty="0">
                <a:latin typeface="Bell MT" panose="02020503060305020303" pitchFamily="18" charset="0"/>
              </a:rPr>
              <a:t>11</a:t>
            </a:r>
          </a:p>
        </p:txBody>
      </p:sp>
    </p:spTree>
    <p:extLst>
      <p:ext uri="{BB962C8B-B14F-4D97-AF65-F5344CB8AC3E}">
        <p14:creationId xmlns:p14="http://schemas.microsoft.com/office/powerpoint/2010/main" val="33063319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beeldingsresultaat voor reproduction hydra polyp">
            <a:extLst>
              <a:ext uri="{FF2B5EF4-FFF2-40B4-BE49-F238E27FC236}">
                <a16:creationId xmlns:a16="http://schemas.microsoft.com/office/drawing/2014/main" xmlns="" id="{93407C1A-ABED-43E8-9E77-5FE7534369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1547622"/>
            <a:ext cx="5486400" cy="3762756"/>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dianummer 6">
            <a:extLst>
              <a:ext uri="{FF2B5EF4-FFF2-40B4-BE49-F238E27FC236}">
                <a16:creationId xmlns:a16="http://schemas.microsoft.com/office/drawing/2014/main" xmlns="" id="{E42C6C5B-A162-4A48-8612-7DE2B5ECED75}"/>
              </a:ext>
            </a:extLst>
          </p:cNvPr>
          <p:cNvSpPr>
            <a:spLocks noGrp="1"/>
          </p:cNvSpPr>
          <p:nvPr>
            <p:ph type="sldNum" sz="quarter" idx="12"/>
          </p:nvPr>
        </p:nvSpPr>
        <p:spPr>
          <a:xfrm>
            <a:off x="9986682" y="6430363"/>
            <a:ext cx="2133600" cy="365125"/>
          </a:xfrm>
        </p:spPr>
        <p:txBody>
          <a:bodyPr/>
          <a:lstStyle/>
          <a:p>
            <a:r>
              <a:rPr lang="nl-BE" sz="2000" dirty="0">
                <a:latin typeface="Bell MT" panose="02020503060305020303" pitchFamily="18" charset="0"/>
              </a:rPr>
              <a:t>12</a:t>
            </a:r>
          </a:p>
        </p:txBody>
      </p:sp>
      <p:pic>
        <p:nvPicPr>
          <p:cNvPr id="1028" name="Picture 4" descr="https://bio1152.nicerweb.com/Locked/media/ch46/46_x1AphidBirth_UP.jpg">
            <a:extLst>
              <a:ext uri="{FF2B5EF4-FFF2-40B4-BE49-F238E27FC236}">
                <a16:creationId xmlns:a16="http://schemas.microsoft.com/office/drawing/2014/main" xmlns="" id="{494E251E-9378-49D6-BF69-7903CBEFA5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1705" y="1547626"/>
            <a:ext cx="5486399" cy="3767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9870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ducheyn\Pictures\Musschenbroek Leiden 2014\Dag 2\IMG_526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1504" y="381000"/>
            <a:ext cx="8887968" cy="5925312"/>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dianummer 6"/>
          <p:cNvSpPr>
            <a:spLocks noGrp="1"/>
          </p:cNvSpPr>
          <p:nvPr>
            <p:ph type="sldNum" sz="quarter" idx="12"/>
          </p:nvPr>
        </p:nvSpPr>
        <p:spPr>
          <a:xfrm>
            <a:off x="9986682" y="6430363"/>
            <a:ext cx="2133600" cy="365125"/>
          </a:xfrm>
        </p:spPr>
        <p:txBody>
          <a:bodyPr/>
          <a:lstStyle/>
          <a:p>
            <a:r>
              <a:rPr lang="nl-BE" sz="2000" dirty="0">
                <a:latin typeface="Bell MT" panose="02020503060305020303" pitchFamily="18" charset="0"/>
              </a:rPr>
              <a:t>13</a:t>
            </a:r>
          </a:p>
        </p:txBody>
      </p:sp>
    </p:spTree>
    <p:extLst>
      <p:ext uri="{BB962C8B-B14F-4D97-AF65-F5344CB8AC3E}">
        <p14:creationId xmlns:p14="http://schemas.microsoft.com/office/powerpoint/2010/main" val="218028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ducheyn\Pictures\Musschenbroek Leiden 2014\Dag 2\IMG_523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2528" y="381000"/>
            <a:ext cx="8887968" cy="5925312"/>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dianummer 6"/>
          <p:cNvSpPr>
            <a:spLocks noGrp="1"/>
          </p:cNvSpPr>
          <p:nvPr>
            <p:ph type="sldNum" sz="quarter" idx="12"/>
          </p:nvPr>
        </p:nvSpPr>
        <p:spPr>
          <a:xfrm>
            <a:off x="9986682" y="6430363"/>
            <a:ext cx="2133600" cy="365125"/>
          </a:xfrm>
        </p:spPr>
        <p:txBody>
          <a:bodyPr/>
          <a:lstStyle/>
          <a:p>
            <a:r>
              <a:rPr lang="nl-BE" sz="2000" dirty="0">
                <a:latin typeface="Bell MT" panose="02020503060305020303" pitchFamily="18" charset="0"/>
              </a:rPr>
              <a:t>14</a:t>
            </a:r>
          </a:p>
        </p:txBody>
      </p:sp>
    </p:spTree>
    <p:extLst>
      <p:ext uri="{BB962C8B-B14F-4D97-AF65-F5344CB8AC3E}">
        <p14:creationId xmlns:p14="http://schemas.microsoft.com/office/powerpoint/2010/main" val="31141528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574431" y="428720"/>
            <a:ext cx="11043138" cy="6001643"/>
          </a:xfrm>
          <a:prstGeom prst="rect">
            <a:avLst/>
          </a:prstGeom>
          <a:noFill/>
        </p:spPr>
        <p:txBody>
          <a:bodyPr wrap="square" rtlCol="0">
            <a:spAutoFit/>
          </a:bodyPr>
          <a:lstStyle/>
          <a:p>
            <a:pPr algn="just"/>
            <a:r>
              <a:rPr lang="en-US" sz="2400" b="1" dirty="0">
                <a:solidFill>
                  <a:schemeClr val="accent1">
                    <a:lumMod val="50000"/>
                  </a:schemeClr>
                </a:solidFill>
                <a:latin typeface="Bell MT" panose="02020503060305020303" pitchFamily="18" charset="0"/>
              </a:rPr>
              <a:t>The Method of Reasoning by Analogy is but too apt to lead us into Mistakes, and therefore we ought to be very diffident of Consequences deduced this Way. </a:t>
            </a:r>
            <a:r>
              <a:rPr lang="en-US" sz="2400" b="1" dirty="0">
                <a:latin typeface="Bell MT" panose="02020503060305020303" pitchFamily="18" charset="0"/>
              </a:rPr>
              <a:t>Every new Appearance that has no known Cause, immediately fixes, and but </a:t>
            </a:r>
            <a:r>
              <a:rPr lang="en-US" sz="2400" b="1" dirty="0" err="1">
                <a:latin typeface="Bell MT" panose="02020503060305020303" pitchFamily="18" charset="0"/>
              </a:rPr>
              <a:t>toooften</a:t>
            </a:r>
            <a:r>
              <a:rPr lang="en-US" sz="2400" b="1" dirty="0">
                <a:latin typeface="Bell MT" panose="02020503060305020303" pitchFamily="18" charset="0"/>
              </a:rPr>
              <a:t> at last puts the Thoughts of the Observer upon the Rack. When the Mind arrives at this Intensity of Action, how natural is it to free ourselves from a painful Uncertainty at any rate, and that with as little </a:t>
            </a:r>
            <a:r>
              <a:rPr lang="en-US" sz="2400" b="1" dirty="0" err="1">
                <a:latin typeface="Bell MT" panose="02020503060305020303" pitchFamily="18" charset="0"/>
              </a:rPr>
              <a:t>Expence</a:t>
            </a:r>
            <a:r>
              <a:rPr lang="en-US" sz="2400" b="1" dirty="0">
                <a:latin typeface="Bell MT" panose="02020503060305020303" pitchFamily="18" charset="0"/>
              </a:rPr>
              <a:t> of Reflection as may be? The most obvious and easy Method is to class, if it admits it, and to reduce it so some other known </a:t>
            </a:r>
            <a:r>
              <a:rPr lang="en-US" sz="2400" b="1" dirty="0" err="1">
                <a:latin typeface="Bell MT" panose="02020503060305020303" pitchFamily="18" charset="0"/>
              </a:rPr>
              <a:t>Phænomena</a:t>
            </a:r>
            <a:r>
              <a:rPr lang="en-US" sz="2400" b="1" dirty="0">
                <a:latin typeface="Bell MT" panose="02020503060305020303" pitchFamily="18" charset="0"/>
              </a:rPr>
              <a:t>; possibly we are yet no nearer the physical Cause, because that of both is unknown. We have still, however, the Satisfaction to have diminished the </a:t>
            </a:r>
            <a:r>
              <a:rPr lang="en-US" sz="2400" b="1" dirty="0" err="1">
                <a:latin typeface="Bell MT" panose="02020503060305020303" pitchFamily="18" charset="0"/>
              </a:rPr>
              <a:t>Surprize</a:t>
            </a:r>
            <a:r>
              <a:rPr lang="en-US" sz="2400" b="1" dirty="0">
                <a:latin typeface="Bell MT" panose="02020503060305020303" pitchFamily="18" charset="0"/>
              </a:rPr>
              <a:t> it gives, by taking from its Singularity, rest in some measure contented with this little Deceit. I call it a Deceit, if we acquiesce in it, </a:t>
            </a:r>
            <a:r>
              <a:rPr lang="en-US" sz="2400" b="1" dirty="0" err="1">
                <a:latin typeface="Bell MT" panose="02020503060305020303" pitchFamily="18" charset="0"/>
              </a:rPr>
              <a:t>tillsuch</a:t>
            </a:r>
            <a:r>
              <a:rPr lang="en-US" sz="2400" b="1" dirty="0">
                <a:latin typeface="Bell MT" panose="02020503060305020303" pitchFamily="18" charset="0"/>
              </a:rPr>
              <a:t> time as a Number of Circumstances shall concur to place it above the State of an Hypothesis, and shew us we have been right in our Inferences. </a:t>
            </a:r>
            <a:r>
              <a:rPr lang="en-US" sz="2400" b="1" dirty="0">
                <a:solidFill>
                  <a:schemeClr val="accent1">
                    <a:lumMod val="50000"/>
                  </a:schemeClr>
                </a:solidFill>
                <a:latin typeface="Bell MT" panose="02020503060305020303" pitchFamily="18" charset="0"/>
              </a:rPr>
              <a:t>Mere Analogy, founded only upon one or two Facts, and extended by Conjecture, however plausible, can but at most furnish Motives for a reasonable Doubt, and a more mature Enquiry</a:t>
            </a:r>
            <a:r>
              <a:rPr lang="en-US" sz="2400" b="1" dirty="0">
                <a:latin typeface="Bell MT" panose="02020503060305020303" pitchFamily="18" charset="0"/>
              </a:rPr>
              <a:t>. </a:t>
            </a:r>
            <a:endParaRPr lang="nl-BE" sz="2400" b="1" dirty="0">
              <a:latin typeface="Bell MT" panose="02020503060305020303" pitchFamily="18" charset="0"/>
            </a:endParaRPr>
          </a:p>
        </p:txBody>
      </p:sp>
      <p:sp>
        <p:nvSpPr>
          <p:cNvPr id="6" name="Tijdelijke aanduiding voor dianummer 6"/>
          <p:cNvSpPr>
            <a:spLocks noGrp="1"/>
          </p:cNvSpPr>
          <p:nvPr>
            <p:ph type="sldNum" sz="quarter" idx="12"/>
          </p:nvPr>
        </p:nvSpPr>
        <p:spPr>
          <a:xfrm>
            <a:off x="9986682" y="6430363"/>
            <a:ext cx="2133600" cy="365125"/>
          </a:xfrm>
        </p:spPr>
        <p:txBody>
          <a:bodyPr/>
          <a:lstStyle/>
          <a:p>
            <a:r>
              <a:rPr lang="nl-BE" sz="2000" dirty="0">
                <a:latin typeface="Bell MT" panose="02020503060305020303" pitchFamily="18" charset="0"/>
              </a:rPr>
              <a:t>15</a:t>
            </a:r>
          </a:p>
        </p:txBody>
      </p:sp>
    </p:spTree>
    <p:extLst>
      <p:ext uri="{BB962C8B-B14F-4D97-AF65-F5344CB8AC3E}">
        <p14:creationId xmlns:p14="http://schemas.microsoft.com/office/powerpoint/2010/main" val="7609400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6"/>
          <p:cNvSpPr>
            <a:spLocks noGrp="1"/>
          </p:cNvSpPr>
          <p:nvPr>
            <p:ph type="sldNum" sz="quarter" idx="12"/>
          </p:nvPr>
        </p:nvSpPr>
        <p:spPr>
          <a:xfrm>
            <a:off x="9986682" y="6430363"/>
            <a:ext cx="2133600" cy="365125"/>
          </a:xfrm>
        </p:spPr>
        <p:txBody>
          <a:bodyPr/>
          <a:lstStyle/>
          <a:p>
            <a:r>
              <a:rPr lang="nl-BE" sz="2000" dirty="0">
                <a:latin typeface="Bell MT" panose="02020503060305020303" pitchFamily="18" charset="0"/>
              </a:rPr>
              <a:t>16</a:t>
            </a:r>
          </a:p>
        </p:txBody>
      </p:sp>
      <p:sp>
        <p:nvSpPr>
          <p:cNvPr id="6" name="Rechthoek 5">
            <a:extLst>
              <a:ext uri="{FF2B5EF4-FFF2-40B4-BE49-F238E27FC236}">
                <a16:creationId xmlns:a16="http://schemas.microsoft.com/office/drawing/2014/main" xmlns="" id="{3D2A5A45-8164-4774-B010-7243F1D61944}"/>
              </a:ext>
            </a:extLst>
          </p:cNvPr>
          <p:cNvSpPr/>
          <p:nvPr/>
        </p:nvSpPr>
        <p:spPr>
          <a:xfrm>
            <a:off x="1313330" y="2659559"/>
            <a:ext cx="9565340" cy="769441"/>
          </a:xfrm>
          <a:prstGeom prst="rect">
            <a:avLst/>
          </a:prstGeom>
        </p:spPr>
        <p:txBody>
          <a:bodyPr wrap="square">
            <a:spAutoFit/>
          </a:bodyPr>
          <a:lstStyle/>
          <a:p>
            <a:pPr algn="ctr"/>
            <a:r>
              <a:rPr lang="nl-BE" sz="4400" b="1" dirty="0">
                <a:solidFill>
                  <a:schemeClr val="accent5">
                    <a:lumMod val="75000"/>
                  </a:schemeClr>
                </a:solidFill>
                <a:latin typeface="Bell MT" panose="02020503060305020303" pitchFamily="18" charset="0"/>
              </a:rPr>
              <a:t>4.</a:t>
            </a:r>
            <a:r>
              <a:rPr lang="nl-BE" sz="4400" b="1" dirty="0">
                <a:latin typeface="Bell MT" panose="02020503060305020303" pitchFamily="18" charset="0"/>
              </a:rPr>
              <a:t> </a:t>
            </a:r>
            <a:r>
              <a:rPr lang="en-US" sz="4400" b="1" dirty="0">
                <a:latin typeface="Bell MT" panose="02020503060305020303" pitchFamily="18" charset="0"/>
              </a:rPr>
              <a:t>Conclusion</a:t>
            </a:r>
            <a:endParaRPr lang="nl-BE" sz="4400" dirty="0">
              <a:latin typeface="Bell MT" panose="02020503060305020303" pitchFamily="18" charset="0"/>
            </a:endParaRPr>
          </a:p>
        </p:txBody>
      </p:sp>
    </p:spTree>
    <p:extLst>
      <p:ext uri="{BB962C8B-B14F-4D97-AF65-F5344CB8AC3E}">
        <p14:creationId xmlns:p14="http://schemas.microsoft.com/office/powerpoint/2010/main" val="2074727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2063552" y="251938"/>
            <a:ext cx="8064896" cy="584775"/>
          </a:xfrm>
          <a:prstGeom prst="rect">
            <a:avLst/>
          </a:prstGeom>
          <a:noFill/>
        </p:spPr>
        <p:txBody>
          <a:bodyPr wrap="square" rtlCol="0">
            <a:spAutoFit/>
          </a:bodyPr>
          <a:lstStyle/>
          <a:p>
            <a:pPr algn="ctr"/>
            <a:r>
              <a:rPr lang="nl-BE" sz="3200" b="1" dirty="0" err="1">
                <a:latin typeface="Bell MT" panose="02020503060305020303" pitchFamily="18" charset="0"/>
              </a:rPr>
              <a:t>Outline</a:t>
            </a:r>
            <a:endParaRPr lang="nl-BE" sz="3200" b="1" dirty="0">
              <a:latin typeface="Bell MT" panose="02020503060305020303" pitchFamily="18" charset="0"/>
            </a:endParaRPr>
          </a:p>
        </p:txBody>
      </p:sp>
      <p:sp>
        <p:nvSpPr>
          <p:cNvPr id="6" name="Tekstvak 5"/>
          <p:cNvSpPr txBox="1"/>
          <p:nvPr/>
        </p:nvSpPr>
        <p:spPr>
          <a:xfrm>
            <a:off x="1436019" y="1026951"/>
            <a:ext cx="9554707" cy="1138773"/>
          </a:xfrm>
          <a:prstGeom prst="rect">
            <a:avLst/>
          </a:prstGeom>
          <a:noFill/>
        </p:spPr>
        <p:txBody>
          <a:bodyPr wrap="square" rtlCol="0">
            <a:spAutoFit/>
          </a:bodyPr>
          <a:lstStyle/>
          <a:p>
            <a:pPr algn="just"/>
            <a:r>
              <a:rPr lang="nl-BE" sz="3200" b="1" dirty="0">
                <a:solidFill>
                  <a:schemeClr val="accent5">
                    <a:lumMod val="75000"/>
                  </a:schemeClr>
                </a:solidFill>
                <a:latin typeface="Bell MT" panose="02020503060305020303" pitchFamily="18" charset="0"/>
              </a:rPr>
              <a:t>1.</a:t>
            </a:r>
            <a:r>
              <a:rPr lang="nl-BE" sz="3200" b="1" dirty="0">
                <a:latin typeface="Bell MT" panose="02020503060305020303" pitchFamily="18" charset="0"/>
              </a:rPr>
              <a:t> </a:t>
            </a:r>
            <a:r>
              <a:rPr lang="en-US" sz="3600" b="1" dirty="0">
                <a:latin typeface="Bell MT" panose="02020503060305020303" pitchFamily="18" charset="0"/>
              </a:rPr>
              <a:t>Newton’s </a:t>
            </a:r>
            <a:r>
              <a:rPr lang="en-US" sz="3600" b="1" i="1" dirty="0" err="1">
                <a:latin typeface="Bell MT" panose="02020503060305020303" pitchFamily="18" charset="0"/>
              </a:rPr>
              <a:t>regulae</a:t>
            </a:r>
            <a:r>
              <a:rPr lang="en-US" sz="3600" b="1" i="1" dirty="0">
                <a:latin typeface="Bell MT" panose="02020503060305020303" pitchFamily="18" charset="0"/>
              </a:rPr>
              <a:t> </a:t>
            </a:r>
            <a:r>
              <a:rPr lang="en-US" sz="3600" b="1" i="1" dirty="0" err="1">
                <a:latin typeface="Bell MT" panose="02020503060305020303" pitchFamily="18" charset="0"/>
              </a:rPr>
              <a:t>philosophandi</a:t>
            </a:r>
            <a:r>
              <a:rPr lang="en-US" sz="3600" b="1" dirty="0">
                <a:latin typeface="Bell MT" panose="02020503060305020303" pitchFamily="18" charset="0"/>
              </a:rPr>
              <a:t> III and IV</a:t>
            </a:r>
            <a:endParaRPr lang="nl-BE" sz="3600" dirty="0">
              <a:latin typeface="Bell MT" panose="02020503060305020303" pitchFamily="18" charset="0"/>
            </a:endParaRPr>
          </a:p>
          <a:p>
            <a:pPr algn="just"/>
            <a:endParaRPr lang="nl-BE" sz="3200" b="1" dirty="0">
              <a:latin typeface="Bell MT" panose="02020503060305020303" pitchFamily="18" charset="0"/>
            </a:endParaRPr>
          </a:p>
        </p:txBody>
      </p:sp>
      <p:sp>
        <p:nvSpPr>
          <p:cNvPr id="8" name="Tekstvak 7"/>
          <p:cNvSpPr txBox="1"/>
          <p:nvPr/>
        </p:nvSpPr>
        <p:spPr>
          <a:xfrm>
            <a:off x="1436016" y="2007889"/>
            <a:ext cx="9554707" cy="2246769"/>
          </a:xfrm>
          <a:prstGeom prst="rect">
            <a:avLst/>
          </a:prstGeom>
          <a:noFill/>
        </p:spPr>
        <p:txBody>
          <a:bodyPr wrap="square" rtlCol="0">
            <a:spAutoFit/>
          </a:bodyPr>
          <a:lstStyle/>
          <a:p>
            <a:pPr algn="just"/>
            <a:r>
              <a:rPr lang="en-GB" sz="3600" b="1" dirty="0">
                <a:solidFill>
                  <a:schemeClr val="accent5">
                    <a:lumMod val="75000"/>
                  </a:schemeClr>
                </a:solidFill>
                <a:latin typeface="Bell MT" panose="02020503060305020303" pitchFamily="18" charset="0"/>
              </a:rPr>
              <a:t>2.</a:t>
            </a:r>
            <a:r>
              <a:rPr lang="en-GB" sz="3600" b="1" dirty="0">
                <a:latin typeface="Bell MT" panose="02020503060305020303" pitchFamily="18" charset="0"/>
              </a:rPr>
              <a:t> </a:t>
            </a:r>
            <a:r>
              <a:rPr lang="en-US" sz="3600" b="1" dirty="0">
                <a:latin typeface="Bell MT" panose="02020503060305020303" pitchFamily="18" charset="0"/>
              </a:rPr>
              <a:t>Pieter van </a:t>
            </a:r>
            <a:r>
              <a:rPr lang="en-US" sz="3600" b="1" dirty="0" err="1">
                <a:latin typeface="Bell MT" panose="02020503060305020303" pitchFamily="18" charset="0"/>
              </a:rPr>
              <a:t>Musschenbroek</a:t>
            </a:r>
            <a:r>
              <a:rPr lang="en-US" sz="3600" b="1" dirty="0">
                <a:latin typeface="Bell MT" panose="02020503060305020303" pitchFamily="18" charset="0"/>
              </a:rPr>
              <a:t> (1692–1761): An astute commentator on Newton’s </a:t>
            </a:r>
            <a:r>
              <a:rPr lang="en-US" sz="3600" b="1" i="1" dirty="0" err="1">
                <a:latin typeface="Bell MT" panose="02020503060305020303" pitchFamily="18" charset="0"/>
              </a:rPr>
              <a:t>regulae</a:t>
            </a:r>
            <a:r>
              <a:rPr lang="en-US" sz="3600" b="1" i="1" dirty="0">
                <a:latin typeface="Bell MT" panose="02020503060305020303" pitchFamily="18" charset="0"/>
              </a:rPr>
              <a:t> </a:t>
            </a:r>
            <a:r>
              <a:rPr lang="en-US" sz="3600" b="1" i="1" dirty="0" err="1">
                <a:latin typeface="Bell MT" panose="02020503060305020303" pitchFamily="18" charset="0"/>
              </a:rPr>
              <a:t>philosophandi</a:t>
            </a:r>
            <a:endParaRPr lang="nl-BE" sz="3600" dirty="0">
              <a:latin typeface="Bell MT" panose="02020503060305020303" pitchFamily="18" charset="0"/>
            </a:endParaRPr>
          </a:p>
          <a:p>
            <a:endParaRPr lang="nl-BE" sz="3200" dirty="0">
              <a:latin typeface="Bell MT" panose="02020503060305020303" pitchFamily="18" charset="0"/>
            </a:endParaRPr>
          </a:p>
        </p:txBody>
      </p:sp>
      <p:sp>
        <p:nvSpPr>
          <p:cNvPr id="9" name="Tekstvak 8"/>
          <p:cNvSpPr txBox="1"/>
          <p:nvPr/>
        </p:nvSpPr>
        <p:spPr>
          <a:xfrm>
            <a:off x="1436013" y="4035267"/>
            <a:ext cx="9554707" cy="1200329"/>
          </a:xfrm>
          <a:prstGeom prst="rect">
            <a:avLst/>
          </a:prstGeom>
          <a:noFill/>
        </p:spPr>
        <p:txBody>
          <a:bodyPr wrap="square" rtlCol="0">
            <a:spAutoFit/>
          </a:bodyPr>
          <a:lstStyle/>
          <a:p>
            <a:pPr algn="just"/>
            <a:r>
              <a:rPr lang="nl-BE" sz="3600" b="1" dirty="0">
                <a:solidFill>
                  <a:schemeClr val="accent5">
                    <a:lumMod val="75000"/>
                  </a:schemeClr>
                </a:solidFill>
                <a:latin typeface="Bell MT" panose="02020503060305020303" pitchFamily="18" charset="0"/>
              </a:rPr>
              <a:t>3.</a:t>
            </a:r>
            <a:r>
              <a:rPr lang="nl-BE" sz="3600" b="1" dirty="0">
                <a:latin typeface="Bell MT" panose="02020503060305020303" pitchFamily="18" charset="0"/>
              </a:rPr>
              <a:t> </a:t>
            </a:r>
            <a:r>
              <a:rPr lang="en-US" sz="3600" b="1" dirty="0">
                <a:latin typeface="Bell MT" panose="02020503060305020303" pitchFamily="18" charset="0"/>
              </a:rPr>
              <a:t>Rule IV, aquatic polyps, and the dangers of analogy</a:t>
            </a:r>
            <a:endParaRPr lang="nl-BE" sz="3600" b="1" dirty="0">
              <a:latin typeface="Bell MT" panose="02020503060305020303" pitchFamily="18" charset="0"/>
            </a:endParaRPr>
          </a:p>
        </p:txBody>
      </p:sp>
      <p:sp>
        <p:nvSpPr>
          <p:cNvPr id="11" name="Tijdelijke aanduiding voor dianummer 6"/>
          <p:cNvSpPr>
            <a:spLocks noGrp="1"/>
          </p:cNvSpPr>
          <p:nvPr>
            <p:ph type="sldNum" sz="quarter" idx="12"/>
          </p:nvPr>
        </p:nvSpPr>
        <p:spPr>
          <a:xfrm>
            <a:off x="9986682" y="6430363"/>
            <a:ext cx="2133600" cy="365125"/>
          </a:xfrm>
        </p:spPr>
        <p:txBody>
          <a:bodyPr/>
          <a:lstStyle/>
          <a:p>
            <a:r>
              <a:rPr lang="nl-BE" sz="2000" dirty="0">
                <a:latin typeface="Bell MT" panose="02020503060305020303" pitchFamily="18" charset="0"/>
              </a:rPr>
              <a:t>2</a:t>
            </a:r>
          </a:p>
        </p:txBody>
      </p:sp>
      <p:sp>
        <p:nvSpPr>
          <p:cNvPr id="12" name="Tekstvak 11">
            <a:extLst>
              <a:ext uri="{FF2B5EF4-FFF2-40B4-BE49-F238E27FC236}">
                <a16:creationId xmlns:a16="http://schemas.microsoft.com/office/drawing/2014/main" xmlns="" id="{EFA83BC7-4B33-4261-A0CB-9DAC39645C3C}"/>
              </a:ext>
            </a:extLst>
          </p:cNvPr>
          <p:cNvSpPr txBox="1"/>
          <p:nvPr/>
        </p:nvSpPr>
        <p:spPr>
          <a:xfrm>
            <a:off x="1436012" y="5507883"/>
            <a:ext cx="9554707" cy="646331"/>
          </a:xfrm>
          <a:prstGeom prst="rect">
            <a:avLst/>
          </a:prstGeom>
          <a:noFill/>
        </p:spPr>
        <p:txBody>
          <a:bodyPr wrap="square" rtlCol="0">
            <a:spAutoFit/>
          </a:bodyPr>
          <a:lstStyle/>
          <a:p>
            <a:pPr algn="just"/>
            <a:r>
              <a:rPr lang="nl-BE" sz="3600" b="1" dirty="0">
                <a:solidFill>
                  <a:schemeClr val="accent5">
                    <a:lumMod val="75000"/>
                  </a:schemeClr>
                </a:solidFill>
                <a:latin typeface="Bell MT" panose="02020503060305020303" pitchFamily="18" charset="0"/>
              </a:rPr>
              <a:t>4.</a:t>
            </a:r>
            <a:r>
              <a:rPr lang="nl-BE" sz="3600" b="1" dirty="0">
                <a:latin typeface="Bell MT" panose="02020503060305020303" pitchFamily="18" charset="0"/>
              </a:rPr>
              <a:t> </a:t>
            </a:r>
            <a:r>
              <a:rPr lang="en-US" sz="3600" b="1" dirty="0">
                <a:latin typeface="Bell MT" panose="02020503060305020303" pitchFamily="18" charset="0"/>
              </a:rPr>
              <a:t>Conclusion</a:t>
            </a:r>
            <a:endParaRPr lang="nl-BE" sz="3600" b="1" dirty="0">
              <a:latin typeface="Bell MT" panose="02020503060305020303" pitchFamily="18" charset="0"/>
            </a:endParaRPr>
          </a:p>
        </p:txBody>
      </p:sp>
    </p:spTree>
    <p:extLst>
      <p:ext uri="{BB962C8B-B14F-4D97-AF65-F5344CB8AC3E}">
        <p14:creationId xmlns:p14="http://schemas.microsoft.com/office/powerpoint/2010/main" val="2749685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789271" y="63030"/>
            <a:ext cx="10574154" cy="6740307"/>
          </a:xfrm>
          <a:prstGeom prst="rect">
            <a:avLst/>
          </a:prstGeom>
          <a:noFill/>
        </p:spPr>
        <p:txBody>
          <a:bodyPr wrap="square" rtlCol="0">
            <a:spAutoFit/>
          </a:bodyPr>
          <a:lstStyle/>
          <a:p>
            <a:pPr algn="just"/>
            <a:r>
              <a:rPr lang="en-GB" b="1" dirty="0">
                <a:latin typeface="Bell MT" panose="02020503060305020303" pitchFamily="18" charset="0"/>
              </a:rPr>
              <a:t>* </a:t>
            </a:r>
            <a:r>
              <a:rPr lang="en-GB" b="1" dirty="0">
                <a:solidFill>
                  <a:schemeClr val="accent1">
                    <a:lumMod val="75000"/>
                  </a:schemeClr>
                </a:solidFill>
                <a:latin typeface="Bell MT" panose="02020503060305020303" pitchFamily="18" charset="0"/>
              </a:rPr>
              <a:t>Constraining mathematical imagination by experience: </a:t>
            </a:r>
            <a:r>
              <a:rPr lang="en-GB" b="1" dirty="0" err="1">
                <a:solidFill>
                  <a:schemeClr val="accent1">
                    <a:lumMod val="75000"/>
                  </a:schemeClr>
                </a:solidFill>
                <a:latin typeface="Bell MT" panose="02020503060305020303" pitchFamily="18" charset="0"/>
              </a:rPr>
              <a:t>Nieuwentijt</a:t>
            </a:r>
            <a:r>
              <a:rPr lang="en-GB" b="1" dirty="0">
                <a:solidFill>
                  <a:schemeClr val="accent1">
                    <a:lumMod val="75000"/>
                  </a:schemeClr>
                </a:solidFill>
                <a:latin typeface="Bell MT" panose="02020503060305020303" pitchFamily="18" charset="0"/>
              </a:rPr>
              <a:t> and van </a:t>
            </a:r>
            <a:r>
              <a:rPr lang="en-GB" b="1" dirty="0" err="1">
                <a:solidFill>
                  <a:schemeClr val="accent1">
                    <a:lumMod val="75000"/>
                  </a:schemeClr>
                </a:solidFill>
                <a:latin typeface="Bell MT" panose="02020503060305020303" pitchFamily="18" charset="0"/>
              </a:rPr>
              <a:t>Musschenbroek</a:t>
            </a:r>
            <a:r>
              <a:rPr lang="en-GB" b="1" dirty="0">
                <a:solidFill>
                  <a:schemeClr val="accent1">
                    <a:lumMod val="75000"/>
                  </a:schemeClr>
                </a:solidFill>
                <a:latin typeface="Bell MT" panose="02020503060305020303" pitchFamily="18" charset="0"/>
              </a:rPr>
              <a:t> on the abuses of mathematics</a:t>
            </a:r>
            <a:r>
              <a:rPr lang="en-US" b="1" i="1" dirty="0">
                <a:latin typeface="Bell MT" panose="02020503060305020303" pitchFamily="18" charset="0"/>
              </a:rPr>
              <a:t>, </a:t>
            </a:r>
            <a:r>
              <a:rPr lang="en-US" b="1" i="1" dirty="0" err="1">
                <a:latin typeface="Bell MT" panose="02020503060305020303" pitchFamily="18" charset="0"/>
              </a:rPr>
              <a:t>Synthese</a:t>
            </a:r>
            <a:r>
              <a:rPr lang="en-US" b="1" i="1" dirty="0">
                <a:latin typeface="Bell MT" panose="02020503060305020303" pitchFamily="18" charset="0"/>
              </a:rPr>
              <a:t> </a:t>
            </a:r>
            <a:r>
              <a:rPr lang="en-US" b="1" dirty="0">
                <a:latin typeface="Bell MT" panose="02020503060305020303" pitchFamily="18" charset="0"/>
              </a:rPr>
              <a:t>(in print).</a:t>
            </a:r>
          </a:p>
          <a:p>
            <a:pPr algn="just"/>
            <a:endParaRPr lang="en-US" b="1" dirty="0">
              <a:latin typeface="Bell MT" panose="02020503060305020303" pitchFamily="18" charset="0"/>
            </a:endParaRPr>
          </a:p>
          <a:p>
            <a:pPr algn="just"/>
            <a:r>
              <a:rPr lang="en-GB" b="1" dirty="0">
                <a:latin typeface="Bell MT" panose="02020503060305020303" pitchFamily="18" charset="0"/>
              </a:rPr>
              <a:t>* (with Pieter Present) </a:t>
            </a:r>
            <a:r>
              <a:rPr lang="en-GB" b="1" dirty="0">
                <a:solidFill>
                  <a:schemeClr val="accent1">
                    <a:lumMod val="75000"/>
                  </a:schemeClr>
                </a:solidFill>
                <a:latin typeface="Bell MT" panose="02020503060305020303" pitchFamily="18" charset="0"/>
              </a:rPr>
              <a:t>Pieter van </a:t>
            </a:r>
            <a:r>
              <a:rPr lang="en-GB" b="1" dirty="0" err="1">
                <a:solidFill>
                  <a:schemeClr val="accent1">
                    <a:lumMod val="75000"/>
                  </a:schemeClr>
                </a:solidFill>
                <a:latin typeface="Bell MT" panose="02020503060305020303" pitchFamily="18" charset="0"/>
              </a:rPr>
              <a:t>Musschenbroek</a:t>
            </a:r>
            <a:r>
              <a:rPr lang="en-GB" b="1" dirty="0">
                <a:solidFill>
                  <a:schemeClr val="accent1">
                    <a:lumMod val="75000"/>
                  </a:schemeClr>
                </a:solidFill>
                <a:latin typeface="Bell MT" panose="02020503060305020303" pitchFamily="18" charset="0"/>
              </a:rPr>
              <a:t> on laws of nature</a:t>
            </a:r>
            <a:r>
              <a:rPr lang="en-US" b="1" i="1" dirty="0">
                <a:latin typeface="Bell MT" panose="02020503060305020303" pitchFamily="18" charset="0"/>
              </a:rPr>
              <a:t>, The British Journal for the History of Science, </a:t>
            </a:r>
            <a:r>
              <a:rPr lang="en-US" b="1" dirty="0">
                <a:latin typeface="Bell MT" panose="02020503060305020303" pitchFamily="18" charset="0"/>
              </a:rPr>
              <a:t>vol. 50(4), 2017, pp. 637-656.</a:t>
            </a:r>
          </a:p>
          <a:p>
            <a:pPr algn="just"/>
            <a:endParaRPr lang="en-GB" b="1" dirty="0">
              <a:latin typeface="Bell MT" panose="02020503060305020303" pitchFamily="18" charset="0"/>
            </a:endParaRPr>
          </a:p>
          <a:p>
            <a:pPr algn="just"/>
            <a:r>
              <a:rPr lang="en-GB" b="1" dirty="0">
                <a:latin typeface="Bell MT" panose="02020503060305020303" pitchFamily="18" charset="0"/>
              </a:rPr>
              <a:t>* </a:t>
            </a:r>
            <a:r>
              <a:rPr lang="en-GB" b="1" dirty="0">
                <a:solidFill>
                  <a:schemeClr val="accent1">
                    <a:lumMod val="75000"/>
                  </a:schemeClr>
                </a:solidFill>
                <a:latin typeface="Bell MT" panose="02020503060305020303" pitchFamily="18" charset="0"/>
              </a:rPr>
              <a:t>Curing </a:t>
            </a:r>
            <a:r>
              <a:rPr lang="en-GB" b="1" i="1" dirty="0" err="1">
                <a:solidFill>
                  <a:schemeClr val="accent1">
                    <a:lumMod val="75000"/>
                  </a:schemeClr>
                </a:solidFill>
                <a:latin typeface="Bell MT" panose="02020503060305020303" pitchFamily="18" charset="0"/>
              </a:rPr>
              <a:t>pansophia</a:t>
            </a:r>
            <a:r>
              <a:rPr lang="en-GB" b="1" dirty="0">
                <a:solidFill>
                  <a:schemeClr val="accent1">
                    <a:lumMod val="75000"/>
                  </a:schemeClr>
                </a:solidFill>
                <a:latin typeface="Bell MT" panose="02020503060305020303" pitchFamily="18" charset="0"/>
              </a:rPr>
              <a:t> through </a:t>
            </a:r>
            <a:r>
              <a:rPr lang="en-GB" b="1" i="1" dirty="0" err="1">
                <a:solidFill>
                  <a:schemeClr val="accent1">
                    <a:lumMod val="75000"/>
                  </a:schemeClr>
                </a:solidFill>
                <a:latin typeface="Bell MT" panose="02020503060305020303" pitchFamily="18" charset="0"/>
              </a:rPr>
              <a:t>eruditum</a:t>
            </a:r>
            <a:r>
              <a:rPr lang="en-GB" b="1" i="1" dirty="0">
                <a:solidFill>
                  <a:schemeClr val="accent1">
                    <a:lumMod val="75000"/>
                  </a:schemeClr>
                </a:solidFill>
                <a:latin typeface="Bell MT" panose="02020503060305020303" pitchFamily="18" charset="0"/>
              </a:rPr>
              <a:t> </a:t>
            </a:r>
            <a:r>
              <a:rPr lang="en-GB" b="1" i="1" dirty="0" err="1">
                <a:solidFill>
                  <a:schemeClr val="accent1">
                    <a:lumMod val="75000"/>
                  </a:schemeClr>
                </a:solidFill>
                <a:latin typeface="Bell MT" panose="02020503060305020303" pitchFamily="18" charset="0"/>
              </a:rPr>
              <a:t>nescire</a:t>
            </a:r>
            <a:r>
              <a:rPr lang="en-GB" b="1" dirty="0">
                <a:solidFill>
                  <a:schemeClr val="accent1">
                    <a:lumMod val="75000"/>
                  </a:schemeClr>
                </a:solidFill>
                <a:latin typeface="Bell MT" panose="02020503060305020303" pitchFamily="18" charset="0"/>
              </a:rPr>
              <a:t>: Bernard </a:t>
            </a:r>
            <a:r>
              <a:rPr lang="en-GB" b="1" dirty="0" err="1">
                <a:solidFill>
                  <a:schemeClr val="accent1">
                    <a:lumMod val="75000"/>
                  </a:schemeClr>
                </a:solidFill>
                <a:latin typeface="Bell MT" panose="02020503060305020303" pitchFamily="18" charset="0"/>
              </a:rPr>
              <a:t>Nieuwentijt’s</a:t>
            </a:r>
            <a:r>
              <a:rPr lang="en-GB" b="1" dirty="0">
                <a:solidFill>
                  <a:schemeClr val="accent1">
                    <a:lumMod val="75000"/>
                  </a:schemeClr>
                </a:solidFill>
                <a:latin typeface="Bell MT" panose="02020503060305020303" pitchFamily="18" charset="0"/>
              </a:rPr>
              <a:t> (1654–1718) epistemology of modesty</a:t>
            </a:r>
            <a:r>
              <a:rPr lang="en-GB" b="1" dirty="0">
                <a:latin typeface="Bell MT" panose="02020503060305020303" pitchFamily="18" charset="0"/>
              </a:rPr>
              <a:t>, </a:t>
            </a:r>
            <a:r>
              <a:rPr lang="en-US" b="1" i="1" dirty="0">
                <a:latin typeface="Bell MT" panose="02020503060305020303" pitchFamily="18" charset="0"/>
              </a:rPr>
              <a:t>HOPOS</a:t>
            </a:r>
            <a:r>
              <a:rPr lang="en-US" b="1" dirty="0">
                <a:latin typeface="Bell MT" panose="02020503060305020303" pitchFamily="18" charset="0"/>
              </a:rPr>
              <a:t>, vol. 7(2), 2017), pp. 272-301</a:t>
            </a:r>
            <a:r>
              <a:rPr lang="en-US" b="1" i="1" dirty="0">
                <a:latin typeface="Bell MT" panose="02020503060305020303" pitchFamily="18" charset="0"/>
              </a:rPr>
              <a:t>. </a:t>
            </a:r>
          </a:p>
          <a:p>
            <a:pPr algn="just"/>
            <a:endParaRPr lang="en-GB" b="1" dirty="0">
              <a:latin typeface="Bell MT" panose="02020503060305020303" pitchFamily="18" charset="0"/>
            </a:endParaRPr>
          </a:p>
          <a:p>
            <a:pPr algn="just"/>
            <a:r>
              <a:rPr lang="en-GB" b="1" dirty="0">
                <a:latin typeface="Bell MT" panose="02020503060305020303" pitchFamily="18" charset="0"/>
              </a:rPr>
              <a:t>* </a:t>
            </a:r>
            <a:r>
              <a:rPr lang="en-GB" b="1" dirty="0">
                <a:solidFill>
                  <a:schemeClr val="accent1">
                    <a:lumMod val="75000"/>
                  </a:schemeClr>
                </a:solidFill>
                <a:latin typeface="Bell MT" panose="02020503060305020303" pitchFamily="18" charset="0"/>
              </a:rPr>
              <a:t>Different shades of Newton: Herman </a:t>
            </a:r>
            <a:r>
              <a:rPr lang="en-GB" b="1" dirty="0" err="1">
                <a:solidFill>
                  <a:schemeClr val="accent1">
                    <a:lumMod val="75000"/>
                  </a:schemeClr>
                </a:solidFill>
                <a:latin typeface="Bell MT" panose="02020503060305020303" pitchFamily="18" charset="0"/>
              </a:rPr>
              <a:t>Boerhaave</a:t>
            </a:r>
            <a:r>
              <a:rPr lang="en-GB" b="1" dirty="0">
                <a:solidFill>
                  <a:schemeClr val="accent1">
                    <a:lumMod val="75000"/>
                  </a:schemeClr>
                </a:solidFill>
                <a:latin typeface="Bell MT" panose="02020503060305020303" pitchFamily="18" charset="0"/>
              </a:rPr>
              <a:t> on Newton </a:t>
            </a:r>
            <a:r>
              <a:rPr lang="en-GB" b="1" i="1" dirty="0" err="1">
                <a:solidFill>
                  <a:schemeClr val="accent1">
                    <a:lumMod val="75000"/>
                  </a:schemeClr>
                </a:solidFill>
                <a:latin typeface="Bell MT" panose="02020503060305020303" pitchFamily="18" charset="0"/>
              </a:rPr>
              <a:t>mathematicus</a:t>
            </a:r>
            <a:r>
              <a:rPr lang="en-GB" b="1" dirty="0">
                <a:solidFill>
                  <a:schemeClr val="accent1">
                    <a:lumMod val="75000"/>
                  </a:schemeClr>
                </a:solidFill>
                <a:latin typeface="Bell MT" panose="02020503060305020303" pitchFamily="18" charset="0"/>
              </a:rPr>
              <a:t>, </a:t>
            </a:r>
            <a:r>
              <a:rPr lang="en-GB" b="1" i="1" dirty="0" err="1">
                <a:solidFill>
                  <a:schemeClr val="accent1">
                    <a:lumMod val="75000"/>
                  </a:schemeClr>
                </a:solidFill>
                <a:latin typeface="Bell MT" panose="02020503060305020303" pitchFamily="18" charset="0"/>
              </a:rPr>
              <a:t>philosophus</a:t>
            </a:r>
            <a:r>
              <a:rPr lang="en-GB" b="1" dirty="0">
                <a:solidFill>
                  <a:schemeClr val="accent1">
                    <a:lumMod val="75000"/>
                  </a:schemeClr>
                </a:solidFill>
                <a:latin typeface="Bell MT" panose="02020503060305020303" pitchFamily="18" charset="0"/>
              </a:rPr>
              <a:t>, and </a:t>
            </a:r>
            <a:r>
              <a:rPr lang="en-GB" b="1" i="1" dirty="0" err="1">
                <a:solidFill>
                  <a:schemeClr val="accent1">
                    <a:lumMod val="75000"/>
                  </a:schemeClr>
                </a:solidFill>
                <a:latin typeface="Bell MT" panose="02020503060305020303" pitchFamily="18" charset="0"/>
              </a:rPr>
              <a:t>optico-chemicus</a:t>
            </a:r>
            <a:r>
              <a:rPr lang="en-US" b="1" i="1" dirty="0">
                <a:latin typeface="Bell MT" panose="02020503060305020303" pitchFamily="18" charset="0"/>
              </a:rPr>
              <a:t>. Annals of Science</a:t>
            </a:r>
            <a:r>
              <a:rPr lang="en-US" b="1" dirty="0">
                <a:latin typeface="Bell MT" panose="02020503060305020303" pitchFamily="18" charset="0"/>
              </a:rPr>
              <a:t>, vol. 74(2), 2017, pp. 108-125</a:t>
            </a:r>
            <a:r>
              <a:rPr lang="en-US" b="1" i="1" dirty="0">
                <a:latin typeface="Bell MT" panose="02020503060305020303" pitchFamily="18" charset="0"/>
              </a:rPr>
              <a:t>.</a:t>
            </a:r>
          </a:p>
          <a:p>
            <a:pPr algn="just"/>
            <a:endParaRPr lang="en-GB" b="1" dirty="0">
              <a:latin typeface="Bell MT" panose="02020503060305020303" pitchFamily="18" charset="0"/>
            </a:endParaRPr>
          </a:p>
          <a:p>
            <a:pPr algn="just"/>
            <a:r>
              <a:rPr lang="en-US" b="1" dirty="0">
                <a:latin typeface="Bell MT" panose="02020503060305020303" pitchFamily="18" charset="0"/>
              </a:rPr>
              <a:t>* </a:t>
            </a:r>
            <a:r>
              <a:rPr lang="en-US" b="1" dirty="0">
                <a:solidFill>
                  <a:schemeClr val="accent1">
                    <a:lumMod val="75000"/>
                  </a:schemeClr>
                </a:solidFill>
                <a:latin typeface="Bell MT" panose="02020503060305020303" pitchFamily="18" charset="0"/>
              </a:rPr>
              <a:t>Petrus van </a:t>
            </a:r>
            <a:r>
              <a:rPr lang="en-US" b="1" dirty="0" err="1">
                <a:solidFill>
                  <a:schemeClr val="accent1">
                    <a:lumMod val="75000"/>
                  </a:schemeClr>
                </a:solidFill>
                <a:latin typeface="Bell MT" panose="02020503060305020303" pitchFamily="18" charset="0"/>
              </a:rPr>
              <a:t>Musschenbroek</a:t>
            </a:r>
            <a:r>
              <a:rPr lang="en-US" b="1" dirty="0">
                <a:solidFill>
                  <a:schemeClr val="accent1">
                    <a:lumMod val="75000"/>
                  </a:schemeClr>
                </a:solidFill>
                <a:latin typeface="Bell MT" panose="02020503060305020303" pitchFamily="18" charset="0"/>
              </a:rPr>
              <a:t> on the scope of </a:t>
            </a:r>
            <a:r>
              <a:rPr lang="en-US" b="1" i="1" dirty="0" err="1">
                <a:solidFill>
                  <a:schemeClr val="accent1">
                    <a:lumMod val="75000"/>
                  </a:schemeClr>
                </a:solidFill>
                <a:latin typeface="Bell MT" panose="02020503060305020303" pitchFamily="18" charset="0"/>
              </a:rPr>
              <a:t>physica</a:t>
            </a:r>
            <a:r>
              <a:rPr lang="en-US" b="1" dirty="0">
                <a:solidFill>
                  <a:schemeClr val="accent1">
                    <a:lumMod val="75000"/>
                  </a:schemeClr>
                </a:solidFill>
                <a:latin typeface="Bell MT" panose="02020503060305020303" pitchFamily="18" charset="0"/>
              </a:rPr>
              <a:t> and its place in philosophy</a:t>
            </a:r>
            <a:r>
              <a:rPr lang="en-US" b="1" dirty="0">
                <a:latin typeface="Bell MT" panose="02020503060305020303" pitchFamily="18" charset="0"/>
              </a:rPr>
              <a:t>, </a:t>
            </a:r>
            <a:r>
              <a:rPr lang="en-US" b="1" i="1" dirty="0" err="1">
                <a:latin typeface="Bell MT" panose="02020503060305020303" pitchFamily="18" charset="0"/>
              </a:rPr>
              <a:t>Asclepio</a:t>
            </a:r>
            <a:r>
              <a:rPr lang="en-US" b="1" i="1" dirty="0">
                <a:latin typeface="Bell MT" panose="02020503060305020303" pitchFamily="18" charset="0"/>
              </a:rPr>
              <a:t>, </a:t>
            </a:r>
            <a:r>
              <a:rPr lang="en-US" b="1" i="1" dirty="0" err="1">
                <a:latin typeface="Bell MT" panose="02020503060305020303" pitchFamily="18" charset="0"/>
              </a:rPr>
              <a:t>Revista</a:t>
            </a:r>
            <a:r>
              <a:rPr lang="en-US" b="1" i="1" dirty="0">
                <a:latin typeface="Bell MT" panose="02020503060305020303" pitchFamily="18" charset="0"/>
              </a:rPr>
              <a:t> de </a:t>
            </a:r>
            <a:r>
              <a:rPr lang="en-US" b="1" i="1" dirty="0" err="1">
                <a:latin typeface="Bell MT" panose="02020503060305020303" pitchFamily="18" charset="0"/>
              </a:rPr>
              <a:t>historia</a:t>
            </a:r>
            <a:r>
              <a:rPr lang="en-US" b="1" i="1" dirty="0">
                <a:latin typeface="Bell MT" panose="02020503060305020303" pitchFamily="18" charset="0"/>
              </a:rPr>
              <a:t> de la </a:t>
            </a:r>
            <a:r>
              <a:rPr lang="en-US" b="1" i="1" dirty="0" err="1">
                <a:latin typeface="Bell MT" panose="02020503060305020303" pitchFamily="18" charset="0"/>
              </a:rPr>
              <a:t>medicina</a:t>
            </a:r>
            <a:r>
              <a:rPr lang="en-US" b="1" i="1" dirty="0">
                <a:latin typeface="Bell MT" panose="02020503060305020303" pitchFamily="18" charset="0"/>
              </a:rPr>
              <a:t> y de la </a:t>
            </a:r>
            <a:r>
              <a:rPr lang="en-US" b="1" i="1" dirty="0" err="1">
                <a:latin typeface="Bell MT" panose="02020503060305020303" pitchFamily="18" charset="0"/>
              </a:rPr>
              <a:t>ciencia</a:t>
            </a:r>
            <a:r>
              <a:rPr lang="en-US" b="1" dirty="0">
                <a:latin typeface="Bell MT" panose="02020503060305020303" pitchFamily="18" charset="0"/>
              </a:rPr>
              <a:t>, vol. 68(1), 2016, Article number: 123.</a:t>
            </a:r>
          </a:p>
          <a:p>
            <a:pPr algn="just"/>
            <a:endParaRPr lang="en-US" b="1" i="1" dirty="0">
              <a:latin typeface="Bell MT" panose="02020503060305020303" pitchFamily="18" charset="0"/>
            </a:endParaRPr>
          </a:p>
          <a:p>
            <a:pPr algn="just"/>
            <a:r>
              <a:rPr lang="en-GB" b="1" dirty="0">
                <a:latin typeface="Bell MT" panose="02020503060305020303" pitchFamily="18" charset="0"/>
              </a:rPr>
              <a:t>* </a:t>
            </a:r>
            <a:r>
              <a:rPr lang="en-GB" b="1" dirty="0">
                <a:solidFill>
                  <a:schemeClr val="accent1">
                    <a:lumMod val="75000"/>
                  </a:schemeClr>
                </a:solidFill>
                <a:latin typeface="Bell MT" panose="02020503060305020303" pitchFamily="18" charset="0"/>
              </a:rPr>
              <a:t>Petrus van </a:t>
            </a:r>
            <a:r>
              <a:rPr lang="en-GB" b="1" dirty="0" err="1">
                <a:solidFill>
                  <a:schemeClr val="accent1">
                    <a:lumMod val="75000"/>
                  </a:schemeClr>
                </a:solidFill>
                <a:latin typeface="Bell MT" panose="02020503060305020303" pitchFamily="18" charset="0"/>
              </a:rPr>
              <a:t>Musschenbroek</a:t>
            </a:r>
            <a:r>
              <a:rPr lang="en-GB" b="1" dirty="0">
                <a:solidFill>
                  <a:schemeClr val="accent1">
                    <a:lumMod val="75000"/>
                  </a:schemeClr>
                </a:solidFill>
                <a:latin typeface="Bell MT" panose="02020503060305020303" pitchFamily="18" charset="0"/>
              </a:rPr>
              <a:t> and Newton’s “</a:t>
            </a:r>
            <a:r>
              <a:rPr lang="en-GB" b="1" dirty="0" err="1">
                <a:solidFill>
                  <a:schemeClr val="accent1">
                    <a:lumMod val="75000"/>
                  </a:schemeClr>
                </a:solidFill>
                <a:latin typeface="Bell MT" panose="02020503060305020303" pitchFamily="18" charset="0"/>
              </a:rPr>
              <a:t>vera</a:t>
            </a:r>
            <a:r>
              <a:rPr lang="en-GB" b="1" dirty="0">
                <a:solidFill>
                  <a:schemeClr val="accent1">
                    <a:lumMod val="75000"/>
                  </a:schemeClr>
                </a:solidFill>
                <a:latin typeface="Bell MT" panose="02020503060305020303" pitchFamily="18" charset="0"/>
              </a:rPr>
              <a:t> </a:t>
            </a:r>
            <a:r>
              <a:rPr lang="en-GB" b="1" dirty="0" err="1">
                <a:solidFill>
                  <a:schemeClr val="accent1">
                    <a:lumMod val="75000"/>
                  </a:schemeClr>
                </a:solidFill>
                <a:latin typeface="Bell MT" panose="02020503060305020303" pitchFamily="18" charset="0"/>
              </a:rPr>
              <a:t>stabilisque</a:t>
            </a:r>
            <a:r>
              <a:rPr lang="en-GB" b="1" dirty="0">
                <a:solidFill>
                  <a:schemeClr val="accent1">
                    <a:lumMod val="75000"/>
                  </a:schemeClr>
                </a:solidFill>
                <a:latin typeface="Bell MT" panose="02020503060305020303" pitchFamily="18" charset="0"/>
              </a:rPr>
              <a:t> </a:t>
            </a:r>
            <a:r>
              <a:rPr lang="en-GB" b="1" dirty="0" err="1">
                <a:solidFill>
                  <a:schemeClr val="accent1">
                    <a:lumMod val="75000"/>
                  </a:schemeClr>
                </a:solidFill>
                <a:latin typeface="Bell MT" panose="02020503060305020303" pitchFamily="18" charset="0"/>
              </a:rPr>
              <a:t>Philosophandi</a:t>
            </a:r>
            <a:r>
              <a:rPr lang="en-GB" b="1" dirty="0">
                <a:solidFill>
                  <a:schemeClr val="accent1">
                    <a:lumMod val="75000"/>
                  </a:schemeClr>
                </a:solidFill>
                <a:latin typeface="Bell MT" panose="02020503060305020303" pitchFamily="18" charset="0"/>
              </a:rPr>
              <a:t> </a:t>
            </a:r>
            <a:r>
              <a:rPr lang="en-GB" b="1" dirty="0" err="1">
                <a:solidFill>
                  <a:schemeClr val="accent1">
                    <a:lumMod val="75000"/>
                  </a:schemeClr>
                </a:solidFill>
                <a:latin typeface="Bell MT" panose="02020503060305020303" pitchFamily="18" charset="0"/>
              </a:rPr>
              <a:t>methodus</a:t>
            </a:r>
            <a:r>
              <a:rPr lang="en-GB" b="1" dirty="0">
                <a:solidFill>
                  <a:schemeClr val="accent1">
                    <a:lumMod val="75000"/>
                  </a:schemeClr>
                </a:solidFill>
                <a:latin typeface="Bell MT" panose="02020503060305020303" pitchFamily="18" charset="0"/>
              </a:rPr>
              <a:t>”</a:t>
            </a:r>
            <a:r>
              <a:rPr lang="en-GB" b="1" dirty="0">
                <a:latin typeface="Bell MT" panose="02020503060305020303" pitchFamily="18" charset="0"/>
              </a:rPr>
              <a:t>,</a:t>
            </a:r>
            <a:r>
              <a:rPr lang="en-GB" b="1" i="1" dirty="0">
                <a:latin typeface="Bell MT" panose="02020503060305020303" pitchFamily="18" charset="0"/>
              </a:rPr>
              <a:t> </a:t>
            </a:r>
            <a:r>
              <a:rPr lang="en-GB" b="1" i="1" dirty="0" err="1">
                <a:latin typeface="Bell MT" panose="02020503060305020303" pitchFamily="18" charset="0"/>
              </a:rPr>
              <a:t>Berichte</a:t>
            </a:r>
            <a:r>
              <a:rPr lang="en-GB" b="1" i="1" dirty="0">
                <a:latin typeface="Bell MT" panose="02020503060305020303" pitchFamily="18" charset="0"/>
              </a:rPr>
              <a:t> </a:t>
            </a:r>
            <a:r>
              <a:rPr lang="en-GB" b="1" i="1" dirty="0" err="1">
                <a:latin typeface="Bell MT" panose="02020503060305020303" pitchFamily="18" charset="0"/>
              </a:rPr>
              <a:t>zur</a:t>
            </a:r>
            <a:r>
              <a:rPr lang="en-GB" b="1" i="1" dirty="0">
                <a:latin typeface="Bell MT" panose="02020503060305020303" pitchFamily="18" charset="0"/>
              </a:rPr>
              <a:t> </a:t>
            </a:r>
            <a:r>
              <a:rPr lang="en-GB" b="1" i="1" dirty="0" err="1">
                <a:latin typeface="Bell MT" panose="02020503060305020303" pitchFamily="18" charset="0"/>
              </a:rPr>
              <a:t>Wissenschaftsgeschichte</a:t>
            </a:r>
            <a:r>
              <a:rPr lang="en-GB" b="1" dirty="0">
                <a:latin typeface="Bell MT" panose="02020503060305020303" pitchFamily="18" charset="0"/>
              </a:rPr>
              <a:t>, vol. 38(4), 2015,  pp. 279-304.</a:t>
            </a:r>
          </a:p>
          <a:p>
            <a:pPr algn="just"/>
            <a:endParaRPr lang="en-US" b="1" dirty="0">
              <a:latin typeface="Bell MT" panose="02020503060305020303" pitchFamily="18" charset="0"/>
            </a:endParaRPr>
          </a:p>
          <a:p>
            <a:pPr algn="just"/>
            <a:r>
              <a:rPr lang="en-US" b="1" dirty="0">
                <a:latin typeface="Bell MT" panose="02020503060305020303" pitchFamily="18" charset="0"/>
              </a:rPr>
              <a:t>* </a:t>
            </a:r>
            <a:r>
              <a:rPr lang="en-US" b="1" dirty="0">
                <a:solidFill>
                  <a:schemeClr val="accent1">
                    <a:lumMod val="75000"/>
                  </a:schemeClr>
                </a:solidFill>
                <a:latin typeface="Bell MT" panose="02020503060305020303" pitchFamily="18" charset="0"/>
              </a:rPr>
              <a:t>“</a:t>
            </a:r>
            <a:r>
              <a:rPr lang="en-US" b="1" dirty="0" err="1">
                <a:solidFill>
                  <a:schemeClr val="accent1">
                    <a:lumMod val="75000"/>
                  </a:schemeClr>
                </a:solidFill>
                <a:latin typeface="Bell MT" panose="02020503060305020303" pitchFamily="18" charset="0"/>
              </a:rPr>
              <a:t>Celeberrimus</a:t>
            </a:r>
            <a:r>
              <a:rPr lang="en-US" b="1" dirty="0">
                <a:solidFill>
                  <a:schemeClr val="accent1">
                    <a:lumMod val="75000"/>
                  </a:schemeClr>
                </a:solidFill>
                <a:latin typeface="Bell MT" panose="02020503060305020303" pitchFamily="18" charset="0"/>
              </a:rPr>
              <a:t> </a:t>
            </a:r>
            <a:r>
              <a:rPr lang="en-US" b="1" dirty="0" err="1">
                <a:solidFill>
                  <a:schemeClr val="accent1">
                    <a:lumMod val="75000"/>
                  </a:schemeClr>
                </a:solidFill>
                <a:latin typeface="Bell MT" panose="02020503060305020303" pitchFamily="18" charset="0"/>
              </a:rPr>
              <a:t>Atheismi</a:t>
            </a:r>
            <a:r>
              <a:rPr lang="en-US" b="1" dirty="0">
                <a:solidFill>
                  <a:schemeClr val="accent1">
                    <a:lumMod val="75000"/>
                  </a:schemeClr>
                </a:solidFill>
                <a:latin typeface="Bell MT" panose="02020503060305020303" pitchFamily="18" charset="0"/>
              </a:rPr>
              <a:t> </a:t>
            </a:r>
            <a:r>
              <a:rPr lang="en-US" b="1" dirty="0" err="1">
                <a:solidFill>
                  <a:schemeClr val="accent1">
                    <a:lumMod val="75000"/>
                  </a:schemeClr>
                </a:solidFill>
                <a:latin typeface="Bell MT" panose="02020503060305020303" pitchFamily="18" charset="0"/>
              </a:rPr>
              <a:t>patronus</a:t>
            </a:r>
            <a:r>
              <a:rPr lang="en-US" b="1" dirty="0">
                <a:solidFill>
                  <a:schemeClr val="accent1">
                    <a:lumMod val="75000"/>
                  </a:schemeClr>
                </a:solidFill>
                <a:latin typeface="Bell MT" panose="02020503060305020303" pitchFamily="18" charset="0"/>
              </a:rPr>
              <a:t> </a:t>
            </a:r>
            <a:r>
              <a:rPr lang="en-US" b="1" dirty="0" err="1">
                <a:solidFill>
                  <a:schemeClr val="accent1">
                    <a:lumMod val="75000"/>
                  </a:schemeClr>
                </a:solidFill>
                <a:latin typeface="Bell MT" panose="02020503060305020303" pitchFamily="18" charset="0"/>
              </a:rPr>
              <a:t>præcedentis</a:t>
            </a:r>
            <a:r>
              <a:rPr lang="en-US" b="1" dirty="0">
                <a:solidFill>
                  <a:schemeClr val="accent1">
                    <a:lumMod val="75000"/>
                  </a:schemeClr>
                </a:solidFill>
                <a:latin typeface="Bell MT" panose="02020503060305020303" pitchFamily="18" charset="0"/>
              </a:rPr>
              <a:t> </a:t>
            </a:r>
            <a:r>
              <a:rPr lang="en-US" b="1" dirty="0" err="1">
                <a:solidFill>
                  <a:schemeClr val="accent1">
                    <a:lumMod val="75000"/>
                  </a:schemeClr>
                </a:solidFill>
                <a:latin typeface="Bell MT" panose="02020503060305020303" pitchFamily="18" charset="0"/>
              </a:rPr>
              <a:t>sæculi</a:t>
            </a:r>
            <a:r>
              <a:rPr lang="en-US" b="1" dirty="0">
                <a:solidFill>
                  <a:schemeClr val="accent1">
                    <a:lumMod val="75000"/>
                  </a:schemeClr>
                </a:solidFill>
                <a:latin typeface="Bell MT" panose="02020503060305020303" pitchFamily="18" charset="0"/>
              </a:rPr>
              <a:t>”: Petrus van </a:t>
            </a:r>
            <a:r>
              <a:rPr lang="en-US" b="1" dirty="0" err="1">
                <a:solidFill>
                  <a:schemeClr val="accent1">
                    <a:lumMod val="75000"/>
                  </a:schemeClr>
                </a:solidFill>
                <a:latin typeface="Bell MT" panose="02020503060305020303" pitchFamily="18" charset="0"/>
              </a:rPr>
              <a:t>Musschenbroek’s</a:t>
            </a:r>
            <a:r>
              <a:rPr lang="en-US" b="1" dirty="0">
                <a:solidFill>
                  <a:schemeClr val="accent1">
                    <a:lumMod val="75000"/>
                  </a:schemeClr>
                </a:solidFill>
                <a:latin typeface="Bell MT" panose="02020503060305020303" pitchFamily="18" charset="0"/>
              </a:rPr>
              <a:t> Anti-Spinozism unveiled</a:t>
            </a:r>
            <a:r>
              <a:rPr lang="en-US" b="1" dirty="0">
                <a:latin typeface="Bell MT" panose="02020503060305020303" pitchFamily="18" charset="0"/>
              </a:rPr>
              <a:t>, </a:t>
            </a:r>
            <a:r>
              <a:rPr lang="en-US" b="1" i="1" dirty="0">
                <a:latin typeface="Bell MT" panose="02020503060305020303" pitchFamily="18" charset="0"/>
              </a:rPr>
              <a:t> </a:t>
            </a:r>
            <a:r>
              <a:rPr lang="en-US" b="1" i="1" dirty="0" err="1">
                <a:latin typeface="Bell MT" panose="02020503060305020303" pitchFamily="18" charset="0"/>
              </a:rPr>
              <a:t>Lias</a:t>
            </a:r>
            <a:r>
              <a:rPr lang="en-US" b="1" i="1" dirty="0">
                <a:latin typeface="Bell MT" panose="02020503060305020303" pitchFamily="18" charset="0"/>
              </a:rPr>
              <a:t>, Journal of Early Modern Intellectual Culture and its Sources</a:t>
            </a:r>
            <a:r>
              <a:rPr lang="en-GB" b="1" dirty="0">
                <a:latin typeface="Bell MT" panose="02020503060305020303" pitchFamily="18" charset="0"/>
              </a:rPr>
              <a:t>, vol. 41(2), 2014, pp. </a:t>
            </a:r>
            <a:r>
              <a:rPr lang="en-US" b="1" dirty="0">
                <a:latin typeface="Bell MT" panose="02020503060305020303" pitchFamily="18" charset="0"/>
              </a:rPr>
              <a:t>173-197.</a:t>
            </a:r>
          </a:p>
          <a:p>
            <a:pPr algn="just"/>
            <a:endParaRPr lang="nl-BE" b="1" dirty="0">
              <a:latin typeface="Bell MT" panose="02020503060305020303" pitchFamily="18" charset="0"/>
            </a:endParaRPr>
          </a:p>
          <a:p>
            <a:pPr algn="just"/>
            <a:r>
              <a:rPr lang="en-GB" b="1" dirty="0">
                <a:latin typeface="Bell MT" panose="02020503060305020303" pitchFamily="18" charset="0"/>
              </a:rPr>
              <a:t>* </a:t>
            </a:r>
            <a:r>
              <a:rPr lang="en-GB" b="1" dirty="0">
                <a:solidFill>
                  <a:schemeClr val="accent1">
                    <a:lumMod val="75000"/>
                  </a:schemeClr>
                </a:solidFill>
                <a:latin typeface="Bell MT" panose="02020503060305020303" pitchFamily="18" charset="0"/>
              </a:rPr>
              <a:t>W. J. ’s </a:t>
            </a:r>
            <a:r>
              <a:rPr lang="en-GB" b="1" dirty="0" err="1">
                <a:solidFill>
                  <a:schemeClr val="accent1">
                    <a:lumMod val="75000"/>
                  </a:schemeClr>
                </a:solidFill>
                <a:latin typeface="Bell MT" panose="02020503060305020303" pitchFamily="18" charset="0"/>
              </a:rPr>
              <a:t>Gravesande’s</a:t>
            </a:r>
            <a:r>
              <a:rPr lang="en-GB" b="1" dirty="0">
                <a:solidFill>
                  <a:schemeClr val="accent1">
                    <a:lumMod val="75000"/>
                  </a:schemeClr>
                </a:solidFill>
                <a:latin typeface="Bell MT" panose="02020503060305020303" pitchFamily="18" charset="0"/>
              </a:rPr>
              <a:t> Appropriation of Newton’s Natural Philosophy, Part I and II</a:t>
            </a:r>
            <a:r>
              <a:rPr lang="en-GB" b="1" dirty="0">
                <a:latin typeface="Bell MT" panose="02020503060305020303" pitchFamily="18" charset="0"/>
              </a:rPr>
              <a:t>, </a:t>
            </a:r>
            <a:r>
              <a:rPr lang="en-GB" b="1" i="1" dirty="0">
                <a:latin typeface="Bell MT" panose="02020503060305020303" pitchFamily="18" charset="0"/>
              </a:rPr>
              <a:t>Centaurus</a:t>
            </a:r>
            <a:r>
              <a:rPr lang="en-GB" b="1" dirty="0">
                <a:latin typeface="Bell MT" panose="02020503060305020303" pitchFamily="18" charset="0"/>
              </a:rPr>
              <a:t>, vol. 56(1-2), 2014, pp. 31-55, pp. 97-120.</a:t>
            </a:r>
            <a:endParaRPr lang="nl-BE" b="1" dirty="0">
              <a:latin typeface="Bell MT" panose="02020503060305020303" pitchFamily="18" charset="0"/>
            </a:endParaRPr>
          </a:p>
        </p:txBody>
      </p:sp>
      <p:sp>
        <p:nvSpPr>
          <p:cNvPr id="5" name="Tijdelijke aanduiding voor dianummer 6"/>
          <p:cNvSpPr>
            <a:spLocks noGrp="1"/>
          </p:cNvSpPr>
          <p:nvPr>
            <p:ph type="sldNum" sz="quarter" idx="12"/>
          </p:nvPr>
        </p:nvSpPr>
        <p:spPr>
          <a:xfrm>
            <a:off x="9986682" y="6430363"/>
            <a:ext cx="2133600" cy="365125"/>
          </a:xfrm>
        </p:spPr>
        <p:txBody>
          <a:bodyPr/>
          <a:lstStyle/>
          <a:p>
            <a:r>
              <a:rPr lang="nl-BE" sz="2000" dirty="0">
                <a:latin typeface="Bell MT" panose="02020503060305020303" pitchFamily="18" charset="0"/>
              </a:rPr>
              <a:t>3</a:t>
            </a:r>
          </a:p>
        </p:txBody>
      </p:sp>
    </p:spTree>
    <p:extLst>
      <p:ext uri="{BB962C8B-B14F-4D97-AF65-F5344CB8AC3E}">
        <p14:creationId xmlns:p14="http://schemas.microsoft.com/office/powerpoint/2010/main" val="839733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6"/>
          <p:cNvSpPr>
            <a:spLocks noGrp="1"/>
          </p:cNvSpPr>
          <p:nvPr>
            <p:ph type="sldNum" sz="quarter" idx="12"/>
          </p:nvPr>
        </p:nvSpPr>
        <p:spPr>
          <a:xfrm>
            <a:off x="9986682" y="6430363"/>
            <a:ext cx="2133600" cy="365125"/>
          </a:xfrm>
        </p:spPr>
        <p:txBody>
          <a:bodyPr/>
          <a:lstStyle/>
          <a:p>
            <a:r>
              <a:rPr lang="nl-BE" sz="2000" dirty="0">
                <a:latin typeface="Bell MT" panose="02020503060305020303" pitchFamily="18" charset="0"/>
              </a:rPr>
              <a:t>4</a:t>
            </a:r>
          </a:p>
        </p:txBody>
      </p:sp>
      <p:sp>
        <p:nvSpPr>
          <p:cNvPr id="5" name="Rechthoek 4"/>
          <p:cNvSpPr/>
          <p:nvPr/>
        </p:nvSpPr>
        <p:spPr>
          <a:xfrm>
            <a:off x="1389531" y="2397623"/>
            <a:ext cx="9565340" cy="1446550"/>
          </a:xfrm>
          <a:prstGeom prst="rect">
            <a:avLst/>
          </a:prstGeom>
        </p:spPr>
        <p:txBody>
          <a:bodyPr wrap="square">
            <a:spAutoFit/>
          </a:bodyPr>
          <a:lstStyle/>
          <a:p>
            <a:pPr algn="ctr"/>
            <a:r>
              <a:rPr lang="nl-BE" sz="4400" b="1" dirty="0">
                <a:solidFill>
                  <a:schemeClr val="accent5">
                    <a:lumMod val="75000"/>
                  </a:schemeClr>
                </a:solidFill>
                <a:latin typeface="Bell MT" panose="02020503060305020303" pitchFamily="18" charset="0"/>
              </a:rPr>
              <a:t>1.</a:t>
            </a:r>
            <a:r>
              <a:rPr lang="nl-BE" sz="4400" b="1" dirty="0">
                <a:latin typeface="Bell MT" panose="02020503060305020303" pitchFamily="18" charset="0"/>
              </a:rPr>
              <a:t> </a:t>
            </a:r>
            <a:r>
              <a:rPr lang="en-US" sz="4400" b="1" dirty="0">
                <a:latin typeface="Bell MT" panose="02020503060305020303" pitchFamily="18" charset="0"/>
              </a:rPr>
              <a:t>Newton’s </a:t>
            </a:r>
            <a:r>
              <a:rPr lang="en-US" sz="4400" b="1" i="1" dirty="0" err="1">
                <a:latin typeface="Bell MT" panose="02020503060305020303" pitchFamily="18" charset="0"/>
              </a:rPr>
              <a:t>regulae</a:t>
            </a:r>
            <a:r>
              <a:rPr lang="en-US" sz="4400" b="1" i="1" dirty="0">
                <a:latin typeface="Bell MT" panose="02020503060305020303" pitchFamily="18" charset="0"/>
              </a:rPr>
              <a:t> </a:t>
            </a:r>
            <a:r>
              <a:rPr lang="en-US" sz="4400" b="1" i="1" dirty="0" err="1">
                <a:latin typeface="Bell MT" panose="02020503060305020303" pitchFamily="18" charset="0"/>
              </a:rPr>
              <a:t>philosophandi</a:t>
            </a:r>
            <a:r>
              <a:rPr lang="en-US" sz="4400" b="1" dirty="0">
                <a:latin typeface="Bell MT" panose="02020503060305020303" pitchFamily="18" charset="0"/>
              </a:rPr>
              <a:t> III and IV</a:t>
            </a:r>
            <a:endParaRPr lang="nl-BE" sz="4400" dirty="0">
              <a:latin typeface="Bell MT" panose="02020503060305020303" pitchFamily="18" charset="0"/>
            </a:endParaRPr>
          </a:p>
        </p:txBody>
      </p:sp>
    </p:spTree>
    <p:extLst>
      <p:ext uri="{BB962C8B-B14F-4D97-AF65-F5344CB8AC3E}">
        <p14:creationId xmlns:p14="http://schemas.microsoft.com/office/powerpoint/2010/main" val="2994127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3784811" y="601524"/>
            <a:ext cx="5544616" cy="523220"/>
          </a:xfrm>
          <a:prstGeom prst="rect">
            <a:avLst/>
          </a:prstGeom>
          <a:noFill/>
        </p:spPr>
        <p:txBody>
          <a:bodyPr wrap="square" rtlCol="0">
            <a:spAutoFit/>
          </a:bodyPr>
          <a:lstStyle/>
          <a:p>
            <a:pPr algn="ctr"/>
            <a:r>
              <a:rPr lang="nl-NL" sz="2800" b="1" dirty="0">
                <a:latin typeface="Bell MT" pitchFamily="18" charset="0"/>
              </a:rPr>
              <a:t>Newton </a:t>
            </a:r>
            <a:r>
              <a:rPr lang="nl-NL" sz="2800" b="1" dirty="0" err="1">
                <a:latin typeface="Bell MT" pitchFamily="18" charset="0"/>
              </a:rPr>
              <a:t>distinguished</a:t>
            </a:r>
            <a:r>
              <a:rPr lang="nl-NL" sz="2800" b="1" dirty="0">
                <a:latin typeface="Bell MT" pitchFamily="18" charset="0"/>
              </a:rPr>
              <a:t> </a:t>
            </a:r>
            <a:r>
              <a:rPr lang="nl-NL" sz="2800" b="1" dirty="0" err="1">
                <a:latin typeface="Bell MT" pitchFamily="18" charset="0"/>
              </a:rPr>
              <a:t>between</a:t>
            </a:r>
            <a:r>
              <a:rPr lang="nl-NL" sz="2800" b="1" dirty="0">
                <a:latin typeface="Bell MT" pitchFamily="18" charset="0"/>
              </a:rPr>
              <a:t>:</a:t>
            </a:r>
            <a:endParaRPr lang="nl-BE" sz="2800" b="1" dirty="0">
              <a:latin typeface="Bell MT" pitchFamily="18" charset="0"/>
            </a:endParaRPr>
          </a:p>
        </p:txBody>
      </p:sp>
      <p:sp>
        <p:nvSpPr>
          <p:cNvPr id="6" name="Tekstvak 5"/>
          <p:cNvSpPr txBox="1"/>
          <p:nvPr/>
        </p:nvSpPr>
        <p:spPr>
          <a:xfrm>
            <a:off x="3136739" y="1715324"/>
            <a:ext cx="2880320" cy="1569660"/>
          </a:xfrm>
          <a:prstGeom prst="rect">
            <a:avLst/>
          </a:prstGeom>
          <a:noFill/>
        </p:spPr>
        <p:txBody>
          <a:bodyPr wrap="square" rtlCol="0">
            <a:spAutoFit/>
          </a:bodyPr>
          <a:lstStyle/>
          <a:p>
            <a:pPr algn="ctr"/>
            <a:r>
              <a:rPr lang="nl-NL" sz="2400" b="1" dirty="0">
                <a:solidFill>
                  <a:schemeClr val="accent1">
                    <a:lumMod val="75000"/>
                  </a:schemeClr>
                </a:solidFill>
                <a:latin typeface="Bell MT" pitchFamily="18" charset="0"/>
              </a:rPr>
              <a:t>Universal </a:t>
            </a:r>
            <a:r>
              <a:rPr lang="nl-NL" sz="2400" b="1" dirty="0" err="1">
                <a:solidFill>
                  <a:schemeClr val="accent1">
                    <a:lumMod val="75000"/>
                  </a:schemeClr>
                </a:solidFill>
                <a:latin typeface="Bell MT" pitchFamily="18" charset="0"/>
              </a:rPr>
              <a:t>qualities</a:t>
            </a:r>
            <a:r>
              <a:rPr lang="nl-NL" sz="2400" b="1" dirty="0">
                <a:latin typeface="Bell MT" pitchFamily="18" charset="0"/>
              </a:rPr>
              <a:t>: </a:t>
            </a:r>
            <a:r>
              <a:rPr lang="nl-NL" sz="2400" b="1" dirty="0" err="1">
                <a:latin typeface="Bell MT" pitchFamily="18" charset="0"/>
              </a:rPr>
              <a:t>qualities</a:t>
            </a:r>
            <a:r>
              <a:rPr lang="nl-NL" sz="2400" b="1" dirty="0">
                <a:latin typeface="Bell MT" pitchFamily="18" charset="0"/>
              </a:rPr>
              <a:t> </a:t>
            </a:r>
            <a:r>
              <a:rPr lang="nl-NL" sz="2400" b="1" dirty="0" err="1">
                <a:latin typeface="Bell MT" pitchFamily="18" charset="0"/>
              </a:rPr>
              <a:t>that</a:t>
            </a:r>
            <a:r>
              <a:rPr lang="nl-NL" sz="2400" b="1" dirty="0">
                <a:latin typeface="Bell MT" pitchFamily="18" charset="0"/>
              </a:rPr>
              <a:t> </a:t>
            </a:r>
            <a:r>
              <a:rPr lang="nl-NL" sz="2400" b="1" dirty="0" err="1">
                <a:latin typeface="Bell MT" pitchFamily="18" charset="0"/>
              </a:rPr>
              <a:t>cannot</a:t>
            </a:r>
            <a:r>
              <a:rPr lang="nl-NL" sz="2400" b="1" dirty="0">
                <a:latin typeface="Bell MT" pitchFamily="18" charset="0"/>
              </a:rPr>
              <a:t> </a:t>
            </a:r>
            <a:r>
              <a:rPr lang="nl-NL" sz="2400" b="1" dirty="0" err="1">
                <a:latin typeface="Bell MT" pitchFamily="18" charset="0"/>
              </a:rPr>
              <a:t>be</a:t>
            </a:r>
            <a:r>
              <a:rPr lang="nl-NL" sz="2400" b="1" dirty="0">
                <a:latin typeface="Bell MT" pitchFamily="18" charset="0"/>
              </a:rPr>
              <a:t> </a:t>
            </a:r>
            <a:r>
              <a:rPr lang="nl-NL" sz="2400" b="1" dirty="0" err="1">
                <a:latin typeface="Bell MT" pitchFamily="18" charset="0"/>
              </a:rPr>
              <a:t>acquired</a:t>
            </a:r>
            <a:r>
              <a:rPr lang="nl-NL" sz="2400" b="1" dirty="0">
                <a:latin typeface="Bell MT" pitchFamily="18" charset="0"/>
              </a:rPr>
              <a:t> </a:t>
            </a:r>
            <a:r>
              <a:rPr lang="nl-NL" sz="2400" b="1" dirty="0" err="1">
                <a:latin typeface="Bell MT" pitchFamily="18" charset="0"/>
              </a:rPr>
              <a:t>and</a:t>
            </a:r>
            <a:r>
              <a:rPr lang="nl-NL" sz="2400" b="1" dirty="0">
                <a:latin typeface="Bell MT" pitchFamily="18" charset="0"/>
              </a:rPr>
              <a:t> lost</a:t>
            </a:r>
            <a:endParaRPr lang="nl-BE" sz="2400" b="1" dirty="0">
              <a:latin typeface="Bell MT" pitchFamily="18" charset="0"/>
            </a:endParaRPr>
          </a:p>
        </p:txBody>
      </p:sp>
      <p:sp>
        <p:nvSpPr>
          <p:cNvPr id="7" name="Tekstvak 6"/>
          <p:cNvSpPr txBox="1"/>
          <p:nvPr/>
        </p:nvSpPr>
        <p:spPr>
          <a:xfrm>
            <a:off x="7097179" y="1643316"/>
            <a:ext cx="2880320" cy="1569660"/>
          </a:xfrm>
          <a:prstGeom prst="rect">
            <a:avLst/>
          </a:prstGeom>
          <a:noFill/>
        </p:spPr>
        <p:txBody>
          <a:bodyPr wrap="square" rtlCol="0">
            <a:spAutoFit/>
          </a:bodyPr>
          <a:lstStyle/>
          <a:p>
            <a:pPr algn="ctr"/>
            <a:r>
              <a:rPr lang="nl-NL" sz="2400" b="1" dirty="0">
                <a:solidFill>
                  <a:schemeClr val="accent1">
                    <a:lumMod val="75000"/>
                  </a:schemeClr>
                </a:solidFill>
                <a:latin typeface="Bell MT" pitchFamily="18" charset="0"/>
              </a:rPr>
              <a:t>Non-</a:t>
            </a:r>
            <a:r>
              <a:rPr lang="nl-NL" sz="2400" b="1" dirty="0" err="1">
                <a:solidFill>
                  <a:schemeClr val="accent1">
                    <a:lumMod val="75000"/>
                  </a:schemeClr>
                </a:solidFill>
                <a:latin typeface="Bell MT" pitchFamily="18" charset="0"/>
              </a:rPr>
              <a:t>universal</a:t>
            </a:r>
            <a:r>
              <a:rPr lang="nl-NL" sz="2400" b="1" dirty="0">
                <a:solidFill>
                  <a:schemeClr val="accent1">
                    <a:lumMod val="75000"/>
                  </a:schemeClr>
                </a:solidFill>
                <a:latin typeface="Bell MT" pitchFamily="18" charset="0"/>
              </a:rPr>
              <a:t> </a:t>
            </a:r>
            <a:r>
              <a:rPr lang="nl-NL" sz="2400" b="1" dirty="0" err="1">
                <a:solidFill>
                  <a:schemeClr val="accent1">
                    <a:lumMod val="75000"/>
                  </a:schemeClr>
                </a:solidFill>
                <a:latin typeface="Bell MT" pitchFamily="18" charset="0"/>
              </a:rPr>
              <a:t>qualities</a:t>
            </a:r>
            <a:r>
              <a:rPr lang="nl-NL" sz="2400" b="1" dirty="0">
                <a:latin typeface="Bell MT" pitchFamily="18" charset="0"/>
              </a:rPr>
              <a:t>: </a:t>
            </a:r>
            <a:r>
              <a:rPr lang="nl-NL" sz="2400" b="1" dirty="0" err="1">
                <a:latin typeface="Bell MT" pitchFamily="18" charset="0"/>
              </a:rPr>
              <a:t>qualities</a:t>
            </a:r>
            <a:r>
              <a:rPr lang="nl-NL" sz="2400" b="1" dirty="0">
                <a:latin typeface="Bell MT" pitchFamily="18" charset="0"/>
              </a:rPr>
              <a:t> </a:t>
            </a:r>
            <a:r>
              <a:rPr lang="nl-NL" sz="2400" b="1" dirty="0" err="1">
                <a:latin typeface="Bell MT" pitchFamily="18" charset="0"/>
              </a:rPr>
              <a:t>that</a:t>
            </a:r>
            <a:r>
              <a:rPr lang="nl-NL" sz="2400" b="1" dirty="0">
                <a:latin typeface="Bell MT" pitchFamily="18" charset="0"/>
              </a:rPr>
              <a:t> </a:t>
            </a:r>
            <a:r>
              <a:rPr lang="nl-NL" sz="2400" b="1" dirty="0" err="1">
                <a:latin typeface="Bell MT" pitchFamily="18" charset="0"/>
              </a:rPr>
              <a:t>can</a:t>
            </a:r>
            <a:r>
              <a:rPr lang="nl-NL" sz="2400" b="1" dirty="0">
                <a:latin typeface="Bell MT" pitchFamily="18" charset="0"/>
              </a:rPr>
              <a:t> </a:t>
            </a:r>
            <a:r>
              <a:rPr lang="nl-NL" sz="2400" b="1" dirty="0" err="1">
                <a:latin typeface="Bell MT" pitchFamily="18" charset="0"/>
              </a:rPr>
              <a:t>be</a:t>
            </a:r>
            <a:r>
              <a:rPr lang="nl-NL" sz="2400" b="1" dirty="0">
                <a:latin typeface="Bell MT" pitchFamily="18" charset="0"/>
              </a:rPr>
              <a:t> </a:t>
            </a:r>
            <a:r>
              <a:rPr lang="nl-NL" sz="2400" b="1" dirty="0" err="1">
                <a:latin typeface="Bell MT" pitchFamily="18" charset="0"/>
              </a:rPr>
              <a:t>acquired</a:t>
            </a:r>
            <a:r>
              <a:rPr lang="nl-NL" sz="2400" b="1" dirty="0">
                <a:latin typeface="Bell MT" pitchFamily="18" charset="0"/>
              </a:rPr>
              <a:t> </a:t>
            </a:r>
            <a:r>
              <a:rPr lang="nl-NL" sz="2400" b="1" dirty="0" err="1">
                <a:latin typeface="Bell MT" pitchFamily="18" charset="0"/>
              </a:rPr>
              <a:t>and</a:t>
            </a:r>
            <a:r>
              <a:rPr lang="nl-NL" sz="2400" b="1" dirty="0">
                <a:latin typeface="Bell MT" pitchFamily="18" charset="0"/>
              </a:rPr>
              <a:t> lost</a:t>
            </a:r>
            <a:endParaRPr lang="nl-BE" sz="2400" b="1" dirty="0">
              <a:latin typeface="Bell MT" pitchFamily="18" charset="0"/>
            </a:endParaRPr>
          </a:p>
        </p:txBody>
      </p:sp>
      <p:sp>
        <p:nvSpPr>
          <p:cNvPr id="8" name="Tekstvak 7"/>
          <p:cNvSpPr txBox="1"/>
          <p:nvPr/>
        </p:nvSpPr>
        <p:spPr>
          <a:xfrm>
            <a:off x="1192523" y="4082296"/>
            <a:ext cx="2880320" cy="1938992"/>
          </a:xfrm>
          <a:prstGeom prst="rect">
            <a:avLst/>
          </a:prstGeom>
          <a:noFill/>
        </p:spPr>
        <p:txBody>
          <a:bodyPr wrap="square" rtlCol="0">
            <a:spAutoFit/>
          </a:bodyPr>
          <a:lstStyle/>
          <a:p>
            <a:pPr algn="ctr"/>
            <a:r>
              <a:rPr lang="nl-NL" sz="2400" b="1" dirty="0">
                <a:solidFill>
                  <a:schemeClr val="accent1">
                    <a:lumMod val="75000"/>
                  </a:schemeClr>
                </a:solidFill>
                <a:latin typeface="Bell MT" pitchFamily="18" charset="0"/>
              </a:rPr>
              <a:t>Universal-</a:t>
            </a:r>
            <a:r>
              <a:rPr lang="nl-NL" sz="2400" b="1" dirty="0" err="1">
                <a:solidFill>
                  <a:schemeClr val="accent1">
                    <a:lumMod val="75000"/>
                  </a:schemeClr>
                </a:solidFill>
                <a:latin typeface="Bell MT" pitchFamily="18" charset="0"/>
              </a:rPr>
              <a:t>relational</a:t>
            </a:r>
            <a:r>
              <a:rPr lang="nl-NL" sz="2400" b="1" dirty="0">
                <a:solidFill>
                  <a:schemeClr val="accent1">
                    <a:lumMod val="75000"/>
                  </a:schemeClr>
                </a:solidFill>
                <a:latin typeface="Bell MT" pitchFamily="18" charset="0"/>
              </a:rPr>
              <a:t> </a:t>
            </a:r>
            <a:r>
              <a:rPr lang="nl-NL" sz="2400" b="1" dirty="0" err="1">
                <a:solidFill>
                  <a:schemeClr val="accent1">
                    <a:lumMod val="75000"/>
                  </a:schemeClr>
                </a:solidFill>
                <a:latin typeface="Bell MT" pitchFamily="18" charset="0"/>
              </a:rPr>
              <a:t>qualities</a:t>
            </a:r>
            <a:r>
              <a:rPr lang="nl-NL" sz="2400" b="1" dirty="0">
                <a:latin typeface="Bell MT" pitchFamily="18" charset="0"/>
              </a:rPr>
              <a:t>: </a:t>
            </a:r>
            <a:r>
              <a:rPr lang="nl-NL" sz="2400" b="1" dirty="0" err="1">
                <a:latin typeface="Bell MT" pitchFamily="18" charset="0"/>
              </a:rPr>
              <a:t>universal</a:t>
            </a:r>
            <a:r>
              <a:rPr lang="nl-NL" sz="2400" b="1" dirty="0">
                <a:latin typeface="Bell MT" pitchFamily="18" charset="0"/>
              </a:rPr>
              <a:t> </a:t>
            </a:r>
            <a:r>
              <a:rPr lang="nl-NL" sz="2400" b="1" dirty="0" err="1">
                <a:latin typeface="Bell MT" pitchFamily="18" charset="0"/>
              </a:rPr>
              <a:t>qualities</a:t>
            </a:r>
            <a:r>
              <a:rPr lang="nl-NL" sz="2400" b="1" dirty="0">
                <a:latin typeface="Bell MT" pitchFamily="18" charset="0"/>
              </a:rPr>
              <a:t> </a:t>
            </a:r>
            <a:r>
              <a:rPr lang="nl-NL" sz="2400" b="1" dirty="0" err="1">
                <a:latin typeface="Bell MT" pitchFamily="18" charset="0"/>
              </a:rPr>
              <a:t>that</a:t>
            </a:r>
            <a:r>
              <a:rPr lang="nl-NL" sz="2400" b="1" dirty="0">
                <a:latin typeface="Bell MT" pitchFamily="18" charset="0"/>
              </a:rPr>
              <a:t> </a:t>
            </a:r>
            <a:r>
              <a:rPr lang="nl-NL" sz="2400" b="1" dirty="0" err="1">
                <a:latin typeface="Bell MT" pitchFamily="18" charset="0"/>
              </a:rPr>
              <a:t>can</a:t>
            </a:r>
            <a:r>
              <a:rPr lang="nl-NL" sz="2400" b="1" dirty="0">
                <a:latin typeface="Bell MT" pitchFamily="18" charset="0"/>
              </a:rPr>
              <a:t> </a:t>
            </a:r>
            <a:r>
              <a:rPr lang="nl-NL" sz="2400" b="1" dirty="0" err="1">
                <a:latin typeface="Bell MT" pitchFamily="18" charset="0"/>
              </a:rPr>
              <a:t>be</a:t>
            </a:r>
            <a:r>
              <a:rPr lang="nl-NL" sz="2400" b="1" dirty="0">
                <a:latin typeface="Bell MT" pitchFamily="18" charset="0"/>
              </a:rPr>
              <a:t> </a:t>
            </a:r>
            <a:r>
              <a:rPr lang="nl-NL" sz="2400" b="1" dirty="0" err="1">
                <a:latin typeface="Bell MT" pitchFamily="18" charset="0"/>
              </a:rPr>
              <a:t>increased</a:t>
            </a:r>
            <a:r>
              <a:rPr lang="nl-NL" sz="2400" b="1" dirty="0">
                <a:latin typeface="Bell MT" pitchFamily="18" charset="0"/>
              </a:rPr>
              <a:t> </a:t>
            </a:r>
            <a:r>
              <a:rPr lang="nl-NL" sz="2400" b="1" dirty="0" err="1">
                <a:latin typeface="Bell MT" pitchFamily="18" charset="0"/>
              </a:rPr>
              <a:t>and</a:t>
            </a:r>
            <a:r>
              <a:rPr lang="nl-NL" sz="2400" b="1" dirty="0">
                <a:latin typeface="Bell MT" pitchFamily="18" charset="0"/>
              </a:rPr>
              <a:t> </a:t>
            </a:r>
            <a:r>
              <a:rPr lang="nl-NL" sz="2400" b="1" dirty="0" err="1">
                <a:latin typeface="Bell MT" pitchFamily="18" charset="0"/>
              </a:rPr>
              <a:t>diminished</a:t>
            </a:r>
            <a:endParaRPr lang="nl-BE" sz="2400" b="1" dirty="0">
              <a:latin typeface="Bell MT" pitchFamily="18" charset="0"/>
            </a:endParaRPr>
          </a:p>
        </p:txBody>
      </p:sp>
      <p:sp>
        <p:nvSpPr>
          <p:cNvPr id="9" name="Tekstvak 8"/>
          <p:cNvSpPr txBox="1"/>
          <p:nvPr/>
        </p:nvSpPr>
        <p:spPr>
          <a:xfrm>
            <a:off x="4864931" y="4154304"/>
            <a:ext cx="3024336" cy="1938992"/>
          </a:xfrm>
          <a:prstGeom prst="rect">
            <a:avLst/>
          </a:prstGeom>
          <a:noFill/>
        </p:spPr>
        <p:txBody>
          <a:bodyPr wrap="square" rtlCol="0">
            <a:spAutoFit/>
          </a:bodyPr>
          <a:lstStyle/>
          <a:p>
            <a:pPr algn="ctr"/>
            <a:r>
              <a:rPr lang="nl-NL" sz="2400" b="1" dirty="0">
                <a:solidFill>
                  <a:schemeClr val="accent1">
                    <a:lumMod val="75000"/>
                  </a:schemeClr>
                </a:solidFill>
                <a:latin typeface="Bell MT" pitchFamily="18" charset="0"/>
              </a:rPr>
              <a:t>Universal-</a:t>
            </a:r>
            <a:r>
              <a:rPr lang="nl-NL" sz="2400" b="1" dirty="0" err="1">
                <a:solidFill>
                  <a:schemeClr val="accent1">
                    <a:lumMod val="75000"/>
                  </a:schemeClr>
                </a:solidFill>
                <a:latin typeface="Bell MT" pitchFamily="18" charset="0"/>
              </a:rPr>
              <a:t>immutable</a:t>
            </a:r>
            <a:r>
              <a:rPr lang="nl-NL" sz="2400" b="1" dirty="0">
                <a:solidFill>
                  <a:schemeClr val="accent1">
                    <a:lumMod val="75000"/>
                  </a:schemeClr>
                </a:solidFill>
                <a:latin typeface="Bell MT" pitchFamily="18" charset="0"/>
              </a:rPr>
              <a:t> </a:t>
            </a:r>
            <a:r>
              <a:rPr lang="nl-NL" sz="2400" b="1" dirty="0" err="1">
                <a:solidFill>
                  <a:schemeClr val="accent1">
                    <a:lumMod val="75000"/>
                  </a:schemeClr>
                </a:solidFill>
                <a:latin typeface="Bell MT" pitchFamily="18" charset="0"/>
              </a:rPr>
              <a:t>qualities</a:t>
            </a:r>
            <a:r>
              <a:rPr lang="nl-NL" sz="2400" b="1" dirty="0">
                <a:latin typeface="Bell MT" pitchFamily="18" charset="0"/>
              </a:rPr>
              <a:t>: </a:t>
            </a:r>
            <a:r>
              <a:rPr lang="nl-NL" sz="2400" b="1" dirty="0" err="1">
                <a:latin typeface="Bell MT" pitchFamily="18" charset="0"/>
              </a:rPr>
              <a:t>universal</a:t>
            </a:r>
            <a:r>
              <a:rPr lang="nl-NL" sz="2400" b="1" dirty="0">
                <a:latin typeface="Bell MT" pitchFamily="18" charset="0"/>
              </a:rPr>
              <a:t> </a:t>
            </a:r>
            <a:r>
              <a:rPr lang="nl-NL" sz="2400" b="1" dirty="0" err="1">
                <a:latin typeface="Bell MT" pitchFamily="18" charset="0"/>
              </a:rPr>
              <a:t>qualities</a:t>
            </a:r>
            <a:r>
              <a:rPr lang="nl-NL" sz="2400" b="1" dirty="0">
                <a:latin typeface="Bell MT" pitchFamily="18" charset="0"/>
              </a:rPr>
              <a:t> </a:t>
            </a:r>
            <a:r>
              <a:rPr lang="nl-NL" sz="2400" b="1" dirty="0" err="1">
                <a:latin typeface="Bell MT" pitchFamily="18" charset="0"/>
              </a:rPr>
              <a:t>that</a:t>
            </a:r>
            <a:r>
              <a:rPr lang="nl-NL" sz="2400" b="1" dirty="0">
                <a:latin typeface="Bell MT" pitchFamily="18" charset="0"/>
              </a:rPr>
              <a:t> </a:t>
            </a:r>
            <a:r>
              <a:rPr lang="nl-NL" sz="2400" b="1" dirty="0" err="1">
                <a:latin typeface="Bell MT" pitchFamily="18" charset="0"/>
              </a:rPr>
              <a:t>cannot</a:t>
            </a:r>
            <a:r>
              <a:rPr lang="nl-NL" sz="2400" b="1" dirty="0">
                <a:latin typeface="Bell MT" pitchFamily="18" charset="0"/>
              </a:rPr>
              <a:t> </a:t>
            </a:r>
            <a:r>
              <a:rPr lang="nl-NL" sz="2400" b="1" dirty="0" err="1">
                <a:latin typeface="Bell MT" pitchFamily="18" charset="0"/>
              </a:rPr>
              <a:t>be</a:t>
            </a:r>
            <a:r>
              <a:rPr lang="nl-NL" sz="2400" b="1" dirty="0">
                <a:latin typeface="Bell MT" pitchFamily="18" charset="0"/>
              </a:rPr>
              <a:t> </a:t>
            </a:r>
            <a:r>
              <a:rPr lang="nl-NL" sz="2400" b="1" dirty="0" err="1">
                <a:latin typeface="Bell MT" pitchFamily="18" charset="0"/>
              </a:rPr>
              <a:t>increased</a:t>
            </a:r>
            <a:r>
              <a:rPr lang="nl-NL" sz="2400" b="1" dirty="0">
                <a:latin typeface="Bell MT" pitchFamily="18" charset="0"/>
              </a:rPr>
              <a:t> </a:t>
            </a:r>
            <a:r>
              <a:rPr lang="nl-NL" sz="2400" b="1" dirty="0" err="1">
                <a:latin typeface="Bell MT" pitchFamily="18" charset="0"/>
              </a:rPr>
              <a:t>and</a:t>
            </a:r>
            <a:r>
              <a:rPr lang="nl-NL" sz="2400" b="1" dirty="0">
                <a:latin typeface="Bell MT" pitchFamily="18" charset="0"/>
              </a:rPr>
              <a:t> </a:t>
            </a:r>
            <a:r>
              <a:rPr lang="nl-NL" sz="2400" b="1" dirty="0" err="1">
                <a:latin typeface="Bell MT" pitchFamily="18" charset="0"/>
              </a:rPr>
              <a:t>diminished</a:t>
            </a:r>
            <a:endParaRPr lang="nl-BE" sz="2400" b="1" dirty="0">
              <a:latin typeface="Bell MT" pitchFamily="18" charset="0"/>
            </a:endParaRPr>
          </a:p>
        </p:txBody>
      </p:sp>
      <p:sp>
        <p:nvSpPr>
          <p:cNvPr id="10" name="Afgeronde rechthoek 9"/>
          <p:cNvSpPr/>
          <p:nvPr/>
        </p:nvSpPr>
        <p:spPr>
          <a:xfrm>
            <a:off x="1192523" y="4005064"/>
            <a:ext cx="2952328" cy="2088232"/>
          </a:xfrm>
          <a:prstGeom prst="round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bg2">
                  <a:lumMod val="50000"/>
                </a:schemeClr>
              </a:solidFill>
              <a:latin typeface="Bell MT" panose="02020503060305020303" pitchFamily="18" charset="0"/>
            </a:endParaRPr>
          </a:p>
        </p:txBody>
      </p:sp>
      <p:sp>
        <p:nvSpPr>
          <p:cNvPr id="11" name="Afgeronde rechthoek 10"/>
          <p:cNvSpPr/>
          <p:nvPr/>
        </p:nvSpPr>
        <p:spPr>
          <a:xfrm>
            <a:off x="7025171" y="1556792"/>
            <a:ext cx="2952328" cy="1800200"/>
          </a:xfrm>
          <a:prstGeom prst="round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atin typeface="Bell MT" panose="02020503060305020303" pitchFamily="18" charset="0"/>
            </a:endParaRPr>
          </a:p>
        </p:txBody>
      </p:sp>
      <p:sp>
        <p:nvSpPr>
          <p:cNvPr id="12" name="Afgeronde rechthoek 11"/>
          <p:cNvSpPr/>
          <p:nvPr/>
        </p:nvSpPr>
        <p:spPr>
          <a:xfrm>
            <a:off x="3064731" y="1556792"/>
            <a:ext cx="2952328" cy="1800200"/>
          </a:xfrm>
          <a:prstGeom prst="round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atin typeface="Bell MT" panose="02020503060305020303" pitchFamily="18" charset="0"/>
            </a:endParaRPr>
          </a:p>
        </p:txBody>
      </p:sp>
      <p:sp>
        <p:nvSpPr>
          <p:cNvPr id="13" name="Afgeronde rechthoek 12"/>
          <p:cNvSpPr/>
          <p:nvPr/>
        </p:nvSpPr>
        <p:spPr>
          <a:xfrm>
            <a:off x="4864931" y="4005064"/>
            <a:ext cx="2952328" cy="2088232"/>
          </a:xfrm>
          <a:prstGeom prst="round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atin typeface="Bell MT" panose="02020503060305020303" pitchFamily="18" charset="0"/>
            </a:endParaRPr>
          </a:p>
        </p:txBody>
      </p:sp>
      <p:cxnSp>
        <p:nvCxnSpPr>
          <p:cNvPr id="14" name="Rechte verbindingslijn met pijl 13"/>
          <p:cNvCxnSpPr/>
          <p:nvPr/>
        </p:nvCxnSpPr>
        <p:spPr>
          <a:xfrm flipH="1">
            <a:off x="6017059" y="1124744"/>
            <a:ext cx="468052" cy="518572"/>
          </a:xfrm>
          <a:prstGeom prst="straightConnector1">
            <a:avLst/>
          </a:prstGeom>
          <a:ln>
            <a:solidFill>
              <a:schemeClr val="bg2">
                <a:lumMod val="50000"/>
              </a:schemeClr>
            </a:solidFill>
            <a:tailEnd type="arrow"/>
          </a:ln>
        </p:spPr>
        <p:style>
          <a:lnRef idx="3">
            <a:schemeClr val="accent1"/>
          </a:lnRef>
          <a:fillRef idx="0">
            <a:schemeClr val="accent1"/>
          </a:fillRef>
          <a:effectRef idx="2">
            <a:schemeClr val="accent1"/>
          </a:effectRef>
          <a:fontRef idx="minor">
            <a:schemeClr val="tx1"/>
          </a:fontRef>
        </p:style>
      </p:cxnSp>
      <p:cxnSp>
        <p:nvCxnSpPr>
          <p:cNvPr id="15" name="Rechte verbindingslijn met pijl 14"/>
          <p:cNvCxnSpPr/>
          <p:nvPr/>
        </p:nvCxnSpPr>
        <p:spPr>
          <a:xfrm>
            <a:off x="6485111" y="1124744"/>
            <a:ext cx="540060" cy="518572"/>
          </a:xfrm>
          <a:prstGeom prst="straightConnector1">
            <a:avLst/>
          </a:prstGeom>
          <a:ln>
            <a:solidFill>
              <a:schemeClr val="bg2">
                <a:lumMod val="50000"/>
              </a:schemeClr>
            </a:solidFill>
            <a:tailEnd type="arrow"/>
          </a:ln>
        </p:spPr>
        <p:style>
          <a:lnRef idx="3">
            <a:schemeClr val="accent1"/>
          </a:lnRef>
          <a:fillRef idx="0">
            <a:schemeClr val="accent1"/>
          </a:fillRef>
          <a:effectRef idx="2">
            <a:schemeClr val="accent1"/>
          </a:effectRef>
          <a:fontRef idx="minor">
            <a:schemeClr val="tx1"/>
          </a:fontRef>
        </p:style>
      </p:cxnSp>
      <p:cxnSp>
        <p:nvCxnSpPr>
          <p:cNvPr id="16" name="Rechte verbindingslijn met pijl 15"/>
          <p:cNvCxnSpPr>
            <a:stCxn id="12" idx="2"/>
          </p:cNvCxnSpPr>
          <p:nvPr/>
        </p:nvCxnSpPr>
        <p:spPr>
          <a:xfrm flipH="1">
            <a:off x="3928827" y="3356992"/>
            <a:ext cx="612068" cy="648072"/>
          </a:xfrm>
          <a:prstGeom prst="straightConnector1">
            <a:avLst/>
          </a:prstGeom>
          <a:ln>
            <a:solidFill>
              <a:schemeClr val="bg2">
                <a:lumMod val="50000"/>
              </a:schemeClr>
            </a:solidFill>
            <a:tailEnd type="arrow"/>
          </a:ln>
        </p:spPr>
        <p:style>
          <a:lnRef idx="3">
            <a:schemeClr val="accent1"/>
          </a:lnRef>
          <a:fillRef idx="0">
            <a:schemeClr val="accent1"/>
          </a:fillRef>
          <a:effectRef idx="2">
            <a:schemeClr val="accent1"/>
          </a:effectRef>
          <a:fontRef idx="minor">
            <a:schemeClr val="tx1"/>
          </a:fontRef>
        </p:style>
      </p:cxnSp>
      <p:cxnSp>
        <p:nvCxnSpPr>
          <p:cNvPr id="17" name="Rechte verbindingslijn met pijl 16"/>
          <p:cNvCxnSpPr>
            <a:stCxn id="12" idx="2"/>
          </p:cNvCxnSpPr>
          <p:nvPr/>
        </p:nvCxnSpPr>
        <p:spPr>
          <a:xfrm>
            <a:off x="4540895" y="3356992"/>
            <a:ext cx="540060" cy="648072"/>
          </a:xfrm>
          <a:prstGeom prst="straightConnector1">
            <a:avLst/>
          </a:prstGeom>
          <a:ln>
            <a:solidFill>
              <a:schemeClr val="bg2">
                <a:lumMod val="50000"/>
              </a:schemeClr>
            </a:solidFill>
            <a:tailEnd type="arrow"/>
          </a:ln>
        </p:spPr>
        <p:style>
          <a:lnRef idx="3">
            <a:schemeClr val="accent1"/>
          </a:lnRef>
          <a:fillRef idx="0">
            <a:schemeClr val="accent1"/>
          </a:fillRef>
          <a:effectRef idx="2">
            <a:schemeClr val="accent1"/>
          </a:effectRef>
          <a:fontRef idx="minor">
            <a:schemeClr val="tx1"/>
          </a:fontRef>
        </p:style>
      </p:cxnSp>
      <p:sp>
        <p:nvSpPr>
          <p:cNvPr id="18" name="Tijdelijke aanduiding voor dianummer 6"/>
          <p:cNvSpPr>
            <a:spLocks noGrp="1"/>
          </p:cNvSpPr>
          <p:nvPr>
            <p:ph type="sldNum" sz="quarter" idx="12"/>
          </p:nvPr>
        </p:nvSpPr>
        <p:spPr>
          <a:xfrm>
            <a:off x="9986682" y="6430363"/>
            <a:ext cx="2133600" cy="365125"/>
          </a:xfrm>
        </p:spPr>
        <p:txBody>
          <a:bodyPr/>
          <a:lstStyle/>
          <a:p>
            <a:r>
              <a:rPr lang="nl-BE" sz="2000" dirty="0" smtClean="0">
                <a:latin typeface="Bell MT" panose="02020503060305020303" pitchFamily="18" charset="0"/>
              </a:rPr>
              <a:t>5</a:t>
            </a:r>
            <a:endParaRPr lang="nl-BE" sz="2000" dirty="0">
              <a:latin typeface="Bell MT" panose="02020503060305020303" pitchFamily="18" charset="0"/>
            </a:endParaRPr>
          </a:p>
        </p:txBody>
      </p:sp>
    </p:spTree>
    <p:extLst>
      <p:ext uri="{BB962C8B-B14F-4D97-AF65-F5344CB8AC3E}">
        <p14:creationId xmlns:p14="http://schemas.microsoft.com/office/powerpoint/2010/main" val="315491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934037" y="1773257"/>
            <a:ext cx="7998856" cy="3539430"/>
          </a:xfrm>
          <a:prstGeom prst="rect">
            <a:avLst/>
          </a:prstGeom>
          <a:noFill/>
        </p:spPr>
        <p:txBody>
          <a:bodyPr wrap="square" rtlCol="0">
            <a:spAutoFit/>
          </a:bodyPr>
          <a:lstStyle/>
          <a:p>
            <a:pPr algn="just"/>
            <a:r>
              <a:rPr lang="en-GB" sz="3200" b="1" dirty="0">
                <a:latin typeface="Bell MT" panose="02020503060305020303" pitchFamily="18" charset="0"/>
              </a:rPr>
              <a:t>In experimental philosophy propositions collected from phenomena by induction should be held either accurately or as most closely as possibly true, notwithstanding any contrary hypotheses, until other phenomena make these propositions more accurate or liable to exceptions. </a:t>
            </a:r>
          </a:p>
        </p:txBody>
      </p:sp>
      <p:sp>
        <p:nvSpPr>
          <p:cNvPr id="5" name="Tijdelijke aanduiding voor dianummer 6"/>
          <p:cNvSpPr>
            <a:spLocks noGrp="1"/>
          </p:cNvSpPr>
          <p:nvPr>
            <p:ph type="sldNum" sz="quarter" idx="12"/>
          </p:nvPr>
        </p:nvSpPr>
        <p:spPr>
          <a:xfrm>
            <a:off x="9986682" y="6430363"/>
            <a:ext cx="2133600" cy="365125"/>
          </a:xfrm>
        </p:spPr>
        <p:txBody>
          <a:bodyPr/>
          <a:lstStyle/>
          <a:p>
            <a:r>
              <a:rPr lang="nl-BE" sz="2000" dirty="0" smtClean="0">
                <a:latin typeface="Bell MT" panose="02020503060305020303" pitchFamily="18" charset="0"/>
              </a:rPr>
              <a:t>6</a:t>
            </a:r>
            <a:endParaRPr lang="nl-BE" sz="2000" dirty="0">
              <a:latin typeface="Bell MT" panose="02020503060305020303" pitchFamily="18" charset="0"/>
            </a:endParaRPr>
          </a:p>
        </p:txBody>
      </p:sp>
    </p:spTree>
    <p:extLst>
      <p:ext uri="{BB962C8B-B14F-4D97-AF65-F5344CB8AC3E}">
        <p14:creationId xmlns:p14="http://schemas.microsoft.com/office/powerpoint/2010/main" val="16641788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6">
            <a:extLst>
              <a:ext uri="{FF2B5EF4-FFF2-40B4-BE49-F238E27FC236}">
                <a16:creationId xmlns:a16="http://schemas.microsoft.com/office/drawing/2014/main" xmlns="" id="{9F525D73-1C1D-4982-8C87-E8559978CBE8}"/>
              </a:ext>
            </a:extLst>
          </p:cNvPr>
          <p:cNvSpPr>
            <a:spLocks noGrp="1"/>
          </p:cNvSpPr>
          <p:nvPr>
            <p:ph type="sldNum" sz="quarter" idx="12"/>
          </p:nvPr>
        </p:nvSpPr>
        <p:spPr>
          <a:xfrm>
            <a:off x="9986682" y="6430363"/>
            <a:ext cx="2133600" cy="365125"/>
          </a:xfrm>
        </p:spPr>
        <p:txBody>
          <a:bodyPr/>
          <a:lstStyle/>
          <a:p>
            <a:r>
              <a:rPr lang="nl-BE" sz="2000" dirty="0" smtClean="0">
                <a:latin typeface="Bell MT" panose="02020503060305020303" pitchFamily="18" charset="0"/>
              </a:rPr>
              <a:t>7</a:t>
            </a:r>
            <a:endParaRPr lang="nl-BE" sz="2000" dirty="0">
              <a:latin typeface="Bell MT" panose="02020503060305020303" pitchFamily="18" charset="0"/>
            </a:endParaRPr>
          </a:p>
        </p:txBody>
      </p:sp>
      <p:sp>
        <p:nvSpPr>
          <p:cNvPr id="5" name="Rechthoek 4">
            <a:extLst>
              <a:ext uri="{FF2B5EF4-FFF2-40B4-BE49-F238E27FC236}">
                <a16:creationId xmlns:a16="http://schemas.microsoft.com/office/drawing/2014/main" xmlns="" id="{9A1DEE56-1140-4FBD-B314-FA83EE9DB32A}"/>
              </a:ext>
            </a:extLst>
          </p:cNvPr>
          <p:cNvSpPr/>
          <p:nvPr/>
        </p:nvSpPr>
        <p:spPr>
          <a:xfrm>
            <a:off x="1389531" y="2397623"/>
            <a:ext cx="9565340" cy="2123658"/>
          </a:xfrm>
          <a:prstGeom prst="rect">
            <a:avLst/>
          </a:prstGeom>
        </p:spPr>
        <p:txBody>
          <a:bodyPr wrap="square">
            <a:spAutoFit/>
          </a:bodyPr>
          <a:lstStyle/>
          <a:p>
            <a:pPr algn="ctr"/>
            <a:r>
              <a:rPr lang="nl-BE" sz="4400" b="1" dirty="0">
                <a:solidFill>
                  <a:schemeClr val="accent5">
                    <a:lumMod val="75000"/>
                  </a:schemeClr>
                </a:solidFill>
                <a:latin typeface="Bell MT" panose="02020503060305020303" pitchFamily="18" charset="0"/>
              </a:rPr>
              <a:t>2.</a:t>
            </a:r>
            <a:r>
              <a:rPr lang="nl-BE" sz="4400" b="1" dirty="0">
                <a:latin typeface="Bell MT" panose="02020503060305020303" pitchFamily="18" charset="0"/>
              </a:rPr>
              <a:t> </a:t>
            </a:r>
            <a:r>
              <a:rPr lang="en-US" sz="4400" b="1" dirty="0">
                <a:latin typeface="Bell MT" panose="02020503060305020303" pitchFamily="18" charset="0"/>
              </a:rPr>
              <a:t>Pieter van </a:t>
            </a:r>
            <a:r>
              <a:rPr lang="en-US" sz="4400" b="1" dirty="0" err="1">
                <a:latin typeface="Bell MT" panose="02020503060305020303" pitchFamily="18" charset="0"/>
              </a:rPr>
              <a:t>Musschenbroek</a:t>
            </a:r>
            <a:r>
              <a:rPr lang="en-US" sz="4400" b="1" dirty="0">
                <a:latin typeface="Bell MT" panose="02020503060305020303" pitchFamily="18" charset="0"/>
              </a:rPr>
              <a:t> (1692–1761): An astute commentator on Newton’s </a:t>
            </a:r>
            <a:r>
              <a:rPr lang="en-US" sz="4400" b="1" i="1" dirty="0" err="1">
                <a:latin typeface="Bell MT" panose="02020503060305020303" pitchFamily="18" charset="0"/>
              </a:rPr>
              <a:t>regulae</a:t>
            </a:r>
            <a:r>
              <a:rPr lang="en-US" sz="4400" b="1" i="1" dirty="0">
                <a:latin typeface="Bell MT" panose="02020503060305020303" pitchFamily="18" charset="0"/>
              </a:rPr>
              <a:t> </a:t>
            </a:r>
            <a:r>
              <a:rPr lang="en-US" sz="4400" b="1" i="1" dirty="0" err="1">
                <a:latin typeface="Bell MT" panose="02020503060305020303" pitchFamily="18" charset="0"/>
              </a:rPr>
              <a:t>philosophandi</a:t>
            </a:r>
            <a:r>
              <a:rPr lang="en-US" sz="4400" b="1" i="1" dirty="0">
                <a:latin typeface="Bell MT" panose="02020503060305020303" pitchFamily="18" charset="0"/>
              </a:rPr>
              <a:t> </a:t>
            </a:r>
            <a:endParaRPr lang="nl-BE" sz="4400" dirty="0">
              <a:latin typeface="Bell MT" panose="02020503060305020303" pitchFamily="18" charset="0"/>
            </a:endParaRPr>
          </a:p>
        </p:txBody>
      </p:sp>
    </p:spTree>
    <p:extLst>
      <p:ext uri="{BB962C8B-B14F-4D97-AF65-F5344CB8AC3E}">
        <p14:creationId xmlns:p14="http://schemas.microsoft.com/office/powerpoint/2010/main" val="25349104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p:nvPr/>
        </p:nvPicPr>
        <p:blipFill>
          <a:blip r:embed="rId2">
            <a:extLst>
              <a:ext uri="{28A0092B-C50C-407E-A947-70E740481C1C}">
                <a14:useLocalDpi xmlns:a14="http://schemas.microsoft.com/office/drawing/2010/main" val="0"/>
              </a:ext>
            </a:extLst>
          </a:blip>
          <a:srcRect/>
          <a:stretch>
            <a:fillRect/>
          </a:stretch>
        </p:blipFill>
        <p:spPr bwMode="auto">
          <a:xfrm>
            <a:off x="3633991" y="89738"/>
            <a:ext cx="4752528" cy="6624736"/>
          </a:xfrm>
          <a:prstGeom prst="rect">
            <a:avLst/>
          </a:prstGeom>
          <a:noFill/>
          <a:ln>
            <a:noFill/>
          </a:ln>
        </p:spPr>
      </p:pic>
      <p:sp>
        <p:nvSpPr>
          <p:cNvPr id="5" name="Tijdelijke aanduiding voor dianummer 6"/>
          <p:cNvSpPr>
            <a:spLocks noGrp="1"/>
          </p:cNvSpPr>
          <p:nvPr>
            <p:ph type="sldNum" sz="quarter" idx="12"/>
          </p:nvPr>
        </p:nvSpPr>
        <p:spPr>
          <a:xfrm>
            <a:off x="9986682" y="6430363"/>
            <a:ext cx="2133600" cy="365125"/>
          </a:xfrm>
        </p:spPr>
        <p:txBody>
          <a:bodyPr/>
          <a:lstStyle/>
          <a:p>
            <a:r>
              <a:rPr lang="nl-BE" sz="2000" dirty="0" smtClean="0">
                <a:latin typeface="Bell MT" panose="02020503060305020303" pitchFamily="18" charset="0"/>
              </a:rPr>
              <a:t>8</a:t>
            </a:r>
            <a:endParaRPr lang="nl-BE" sz="2000" dirty="0">
              <a:latin typeface="Bell MT" panose="02020503060305020303" pitchFamily="18" charset="0"/>
            </a:endParaRPr>
          </a:p>
        </p:txBody>
      </p:sp>
    </p:spTree>
    <p:extLst>
      <p:ext uri="{BB962C8B-B14F-4D97-AF65-F5344CB8AC3E}">
        <p14:creationId xmlns:p14="http://schemas.microsoft.com/office/powerpoint/2010/main" val="21783417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987826" y="1949433"/>
            <a:ext cx="7998856" cy="2554545"/>
          </a:xfrm>
          <a:prstGeom prst="rect">
            <a:avLst/>
          </a:prstGeom>
          <a:noFill/>
        </p:spPr>
        <p:txBody>
          <a:bodyPr wrap="square" rtlCol="0">
            <a:spAutoFit/>
          </a:bodyPr>
          <a:lstStyle/>
          <a:p>
            <a:pPr algn="just"/>
            <a:r>
              <a:rPr lang="en-GB" sz="3200" b="1" dirty="0">
                <a:latin typeface="Bell MT" panose="02020503060305020303" pitchFamily="18" charset="0"/>
              </a:rPr>
              <a:t>Such qualities of bodies as can neither be intended and remitted, and which belong to all bodies as far as our experiments will reach, ought to be esteemed the qualities of all bodies whatever. </a:t>
            </a:r>
          </a:p>
        </p:txBody>
      </p:sp>
      <p:sp>
        <p:nvSpPr>
          <p:cNvPr id="6" name="Tijdelijke aanduiding voor dianummer 6"/>
          <p:cNvSpPr>
            <a:spLocks noGrp="1"/>
          </p:cNvSpPr>
          <p:nvPr>
            <p:ph type="sldNum" sz="quarter" idx="12"/>
          </p:nvPr>
        </p:nvSpPr>
        <p:spPr>
          <a:xfrm>
            <a:off x="9986682" y="6430363"/>
            <a:ext cx="2133600" cy="365125"/>
          </a:xfrm>
        </p:spPr>
        <p:txBody>
          <a:bodyPr/>
          <a:lstStyle/>
          <a:p>
            <a:r>
              <a:rPr lang="nl-BE" sz="2000" dirty="0" smtClean="0">
                <a:latin typeface="Bell MT" panose="02020503060305020303" pitchFamily="18" charset="0"/>
              </a:rPr>
              <a:t>9</a:t>
            </a:r>
            <a:endParaRPr lang="nl-BE" sz="2000" dirty="0">
              <a:latin typeface="Bell MT" panose="02020503060305020303" pitchFamily="18" charset="0"/>
            </a:endParaRPr>
          </a:p>
        </p:txBody>
      </p:sp>
    </p:spTree>
    <p:extLst>
      <p:ext uri="{BB962C8B-B14F-4D97-AF65-F5344CB8AC3E}">
        <p14:creationId xmlns:p14="http://schemas.microsoft.com/office/powerpoint/2010/main" val="1382470480"/>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854</TotalTime>
  <Words>767</Words>
  <Application>Microsoft Office PowerPoint</Application>
  <PresentationFormat>Breedbeeld</PresentationFormat>
  <Paragraphs>51</Paragraphs>
  <Slides>16</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16</vt:i4>
      </vt:variant>
    </vt:vector>
  </HeadingPairs>
  <TitlesOfParts>
    <vt:vector size="21" baseType="lpstr">
      <vt:lpstr>Arial</vt:lpstr>
      <vt:lpstr>Bell MT</vt:lpstr>
      <vt:lpstr>Calibri</vt:lpstr>
      <vt:lpstr>Calibri Light</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X</dc:creator>
  <cp:lastModifiedBy>X</cp:lastModifiedBy>
  <cp:revision>58</cp:revision>
  <dcterms:created xsi:type="dcterms:W3CDTF">2017-09-20T09:03:01Z</dcterms:created>
  <dcterms:modified xsi:type="dcterms:W3CDTF">2018-10-11T14:26:08Z</dcterms:modified>
</cp:coreProperties>
</file>