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sldIdLst>
    <p:sldId id="256" r:id="rId2"/>
    <p:sldId id="272" r:id="rId3"/>
    <p:sldId id="273" r:id="rId4"/>
    <p:sldId id="274" r:id="rId5"/>
    <p:sldId id="275" r:id="rId6"/>
    <p:sldId id="276" r:id="rId7"/>
    <p:sldId id="277" r:id="rId8"/>
    <p:sldId id="278" r:id="rId9"/>
    <p:sldId id="279" r:id="rId10"/>
    <p:sldId id="280" r:id="rId11"/>
    <p:sldId id="281" r:id="rId12"/>
    <p:sldId id="285" r:id="rId13"/>
    <p:sldId id="282" r:id="rId14"/>
    <p:sldId id="284" r:id="rId15"/>
    <p:sldId id="283" r:id="rId16"/>
  </p:sldIdLst>
  <p:sldSz cx="17338675" cy="9753600"/>
  <p:notesSz cx="6858000" cy="9144000"/>
  <p:defaultTextStyle>
    <a:defPPr>
      <a:defRPr lang="en-US"/>
    </a:defPPr>
    <a:lvl1pPr marL="0" algn="l" defTabSz="1300368" rtl="0" eaLnBrk="1" latinLnBrk="0" hangingPunct="1">
      <a:defRPr sz="2560" kern="1200">
        <a:solidFill>
          <a:schemeClr val="tx1"/>
        </a:solidFill>
        <a:latin typeface="+mn-lt"/>
        <a:ea typeface="+mn-ea"/>
        <a:cs typeface="+mn-cs"/>
      </a:defRPr>
    </a:lvl1pPr>
    <a:lvl2pPr marL="650184" algn="l" defTabSz="1300368" rtl="0" eaLnBrk="1" latinLnBrk="0" hangingPunct="1">
      <a:defRPr sz="2560" kern="1200">
        <a:solidFill>
          <a:schemeClr val="tx1"/>
        </a:solidFill>
        <a:latin typeface="+mn-lt"/>
        <a:ea typeface="+mn-ea"/>
        <a:cs typeface="+mn-cs"/>
      </a:defRPr>
    </a:lvl2pPr>
    <a:lvl3pPr marL="1300368" algn="l" defTabSz="1300368" rtl="0" eaLnBrk="1" latinLnBrk="0" hangingPunct="1">
      <a:defRPr sz="2560" kern="1200">
        <a:solidFill>
          <a:schemeClr val="tx1"/>
        </a:solidFill>
        <a:latin typeface="+mn-lt"/>
        <a:ea typeface="+mn-ea"/>
        <a:cs typeface="+mn-cs"/>
      </a:defRPr>
    </a:lvl3pPr>
    <a:lvl4pPr marL="1950552" algn="l" defTabSz="1300368" rtl="0" eaLnBrk="1" latinLnBrk="0" hangingPunct="1">
      <a:defRPr sz="2560" kern="1200">
        <a:solidFill>
          <a:schemeClr val="tx1"/>
        </a:solidFill>
        <a:latin typeface="+mn-lt"/>
        <a:ea typeface="+mn-ea"/>
        <a:cs typeface="+mn-cs"/>
      </a:defRPr>
    </a:lvl4pPr>
    <a:lvl5pPr marL="2600736" algn="l" defTabSz="1300368" rtl="0" eaLnBrk="1" latinLnBrk="0" hangingPunct="1">
      <a:defRPr sz="2560" kern="1200">
        <a:solidFill>
          <a:schemeClr val="tx1"/>
        </a:solidFill>
        <a:latin typeface="+mn-lt"/>
        <a:ea typeface="+mn-ea"/>
        <a:cs typeface="+mn-cs"/>
      </a:defRPr>
    </a:lvl5pPr>
    <a:lvl6pPr marL="3250921" algn="l" defTabSz="1300368" rtl="0" eaLnBrk="1" latinLnBrk="0" hangingPunct="1">
      <a:defRPr sz="2560" kern="1200">
        <a:solidFill>
          <a:schemeClr val="tx1"/>
        </a:solidFill>
        <a:latin typeface="+mn-lt"/>
        <a:ea typeface="+mn-ea"/>
        <a:cs typeface="+mn-cs"/>
      </a:defRPr>
    </a:lvl6pPr>
    <a:lvl7pPr marL="3901105" algn="l" defTabSz="1300368" rtl="0" eaLnBrk="1" latinLnBrk="0" hangingPunct="1">
      <a:defRPr sz="2560" kern="1200">
        <a:solidFill>
          <a:schemeClr val="tx1"/>
        </a:solidFill>
        <a:latin typeface="+mn-lt"/>
        <a:ea typeface="+mn-ea"/>
        <a:cs typeface="+mn-cs"/>
      </a:defRPr>
    </a:lvl7pPr>
    <a:lvl8pPr marL="4551289" algn="l" defTabSz="1300368" rtl="0" eaLnBrk="1" latinLnBrk="0" hangingPunct="1">
      <a:defRPr sz="2560" kern="1200">
        <a:solidFill>
          <a:schemeClr val="tx1"/>
        </a:solidFill>
        <a:latin typeface="+mn-lt"/>
        <a:ea typeface="+mn-ea"/>
        <a:cs typeface="+mn-cs"/>
      </a:defRPr>
    </a:lvl8pPr>
    <a:lvl9pPr marL="5201473" algn="l" defTabSz="1300368" rtl="0" eaLnBrk="1" latinLnBrk="0" hangingPunct="1">
      <a:defRPr sz="256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072" userDrawn="1">
          <p15:clr>
            <a:srgbClr val="A4A3A4"/>
          </p15:clr>
        </p15:guide>
        <p15:guide id="2" pos="54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64C8"/>
    <a:srgbClr val="FFD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5" autoAdjust="0"/>
    <p:restoredTop sz="94764" autoAdjust="0"/>
  </p:normalViewPr>
  <p:slideViewPr>
    <p:cSldViewPr snapToGrid="0" showGuides="1">
      <p:cViewPr varScale="1">
        <p:scale>
          <a:sx n="43" d="100"/>
          <a:sy n="43" d="100"/>
        </p:scale>
        <p:origin x="-150" y="-318"/>
      </p:cViewPr>
      <p:guideLst>
        <p:guide orient="horz" pos="3072"/>
        <p:guide pos="546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680C0C-85DF-417F-8238-DB0D15743621}" type="datetimeFigureOut">
              <a:rPr lang="en-GB" smtClean="0"/>
              <a:t>12/10/2018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9A0A48-EDB1-4AFE-B1B7-10CE2A416496}" type="slidenum">
              <a:rPr lang="en-GB" smtClean="0"/>
              <a:t>‹nr.›</a:t>
            </a:fld>
            <a:endParaRPr lang="en-GB"/>
          </a:p>
        </p:txBody>
      </p:sp>
    </p:spTree>
    <p:extLst>
      <p:ext uri="{BB962C8B-B14F-4D97-AF65-F5344CB8AC3E}">
        <p14:creationId xmlns:p14="http://schemas.microsoft.com/office/powerpoint/2010/main" val="326201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blank" preserve="1">
  <p:cSld name="Corporate Log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64F84-246C-4657-8172-1E2969D0F603}" type="datetime1">
              <a:rPr lang="en-GB" smtClean="0"/>
              <a:t>12/10/2018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E184E0-0BD4-4705-A12B-9B71DDE63301}" type="slidenum">
              <a:rPr lang="en-GB" smtClean="0"/>
              <a:t>‹nr.›</a:t>
            </a:fld>
            <a:endParaRPr lang="en-GB"/>
          </a:p>
        </p:txBody>
      </p:sp>
      <p:pic>
        <p:nvPicPr>
          <p:cNvPr id="6" name="Logo Large E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77747" y="2283675"/>
            <a:ext cx="4800610" cy="4172720"/>
          </a:xfrm>
          <a:prstGeom prst="rect">
            <a:avLst/>
          </a:prstGeom>
        </p:spPr>
      </p:pic>
    </p:spTree>
    <p:extLst>
      <p:ext uri="{BB962C8B-B14F-4D97-AF65-F5344CB8AC3E}">
        <p14:creationId xmlns:p14="http://schemas.microsoft.com/office/powerpoint/2010/main" val="1091436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
        <p:nvSpPr>
          <p:cNvPr id="7" name="Rectangle 6"/>
          <p:cNvSpPr/>
          <p:nvPr userDrawn="1"/>
        </p:nvSpPr>
        <p:spPr>
          <a:xfrm>
            <a:off x="914400" y="1393200"/>
            <a:ext cx="16424275" cy="6505200"/>
          </a:xfrm>
          <a:prstGeom prst="rect">
            <a:avLst/>
          </a:prstGeom>
          <a:solidFill>
            <a:srgbClr val="1E6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bwMode="white">
          <a:xfrm>
            <a:off x="1291074" y="2286000"/>
            <a:ext cx="15183366" cy="4436316"/>
          </a:xfrm>
        </p:spPr>
        <p:txBody>
          <a:bodyPr anchor="b">
            <a:noAutofit/>
          </a:bodyPr>
          <a:lstStyle>
            <a:lvl1pPr algn="l">
              <a:lnSpc>
                <a:spcPts val="11000"/>
              </a:lnSpc>
              <a:defRPr sz="10000" u="sng" baseline="0">
                <a:solidFill>
                  <a:schemeClr val="bg1"/>
                </a:solidFill>
                <a:uFill>
                  <a:solidFill>
                    <a:schemeClr val="bg1"/>
                  </a:solidFill>
                </a:uFill>
              </a:defRPr>
            </a:lvl1pPr>
          </a:lstStyle>
          <a:p>
            <a:r>
              <a:rPr lang="nl-NL" noProof="0" smtClean="0"/>
              <a:t>Klik om de stijl te bewerken</a:t>
            </a:r>
            <a:endParaRPr lang="en-GB" noProof="0" dirty="0"/>
          </a:p>
        </p:txBody>
      </p:sp>
      <p:sp>
        <p:nvSpPr>
          <p:cNvPr id="3" name="Subtitle 2"/>
          <p:cNvSpPr>
            <a:spLocks noGrp="1"/>
          </p:cNvSpPr>
          <p:nvPr>
            <p:ph type="subTitle" idx="1" hasCustomPrompt="1"/>
          </p:nvPr>
        </p:nvSpPr>
        <p:spPr bwMode="white">
          <a:xfrm>
            <a:off x="1283414" y="6874716"/>
            <a:ext cx="15191026" cy="583200"/>
          </a:xfrm>
        </p:spPr>
        <p:txBody>
          <a:bodyPr>
            <a:normAutofit/>
          </a:bodyPr>
          <a:lstStyle>
            <a:lvl1pPr marL="0" indent="0" algn="l">
              <a:lnSpc>
                <a:spcPts val="3600"/>
              </a:lnSpc>
              <a:buNone/>
              <a:defRPr sz="3000">
                <a:solidFill>
                  <a:srgbClr val="FFD200"/>
                </a:solidFill>
              </a:defRPr>
            </a:lvl1pPr>
            <a:lvl2pPr marL="650184" indent="0" algn="ctr">
              <a:buNone/>
              <a:defRPr sz="2844"/>
            </a:lvl2pPr>
            <a:lvl3pPr marL="1300368" indent="0" algn="ctr">
              <a:buNone/>
              <a:defRPr sz="2560"/>
            </a:lvl3pPr>
            <a:lvl4pPr marL="1950552" indent="0" algn="ctr">
              <a:buNone/>
              <a:defRPr sz="2275"/>
            </a:lvl4pPr>
            <a:lvl5pPr marL="2600736" indent="0" algn="ctr">
              <a:buNone/>
              <a:defRPr sz="2275"/>
            </a:lvl5pPr>
            <a:lvl6pPr marL="3250921" indent="0" algn="ctr">
              <a:buNone/>
              <a:defRPr sz="2275"/>
            </a:lvl6pPr>
            <a:lvl7pPr marL="3901105" indent="0" algn="ctr">
              <a:buNone/>
              <a:defRPr sz="2275"/>
            </a:lvl7pPr>
            <a:lvl8pPr marL="4551289" indent="0" algn="ctr">
              <a:buNone/>
              <a:defRPr sz="2275"/>
            </a:lvl8pPr>
            <a:lvl9pPr marL="5201473" indent="0" algn="ctr">
              <a:buNone/>
              <a:defRPr sz="2275"/>
            </a:lvl9pPr>
          </a:lstStyle>
          <a:p>
            <a:r>
              <a:rPr lang="en-GB" noProof="0" dirty="0"/>
              <a:t>Click to add subtitle / presenter / date [</a:t>
            </a:r>
            <a:r>
              <a:rPr lang="en-GB" noProof="0" dirty="0" err="1"/>
              <a:t>dd</a:t>
            </a:r>
            <a:r>
              <a:rPr lang="en-GB" noProof="0" dirty="0"/>
              <a:t>-mm-</a:t>
            </a:r>
            <a:r>
              <a:rPr lang="en-GB" noProof="0" dirty="0" err="1"/>
              <a:t>yyyy</a:t>
            </a:r>
            <a:r>
              <a:rPr lang="en-GB" noProof="0" dirty="0"/>
              <a:t>]</a:t>
            </a:r>
          </a:p>
        </p:txBody>
      </p:sp>
      <p:sp>
        <p:nvSpPr>
          <p:cNvPr id="8" name="Titles positoning box" hidden="1"/>
          <p:cNvSpPr/>
          <p:nvPr userDrawn="1"/>
        </p:nvSpPr>
        <p:spPr>
          <a:xfrm>
            <a:off x="1371600" y="6408000"/>
            <a:ext cx="15012000" cy="576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Picture Placeholder 11"/>
          <p:cNvSpPr>
            <a:spLocks noGrp="1"/>
          </p:cNvSpPr>
          <p:nvPr>
            <p:ph type="pic" sz="quarter" idx="11" hasCustomPrompt="1"/>
          </p:nvPr>
        </p:nvSpPr>
        <p:spPr>
          <a:xfrm>
            <a:off x="3200400" y="8366400"/>
            <a:ext cx="2286000" cy="928800"/>
          </a:xfrm>
        </p:spPr>
        <p:txBody>
          <a:bodyPr/>
          <a:lstStyle>
            <a:lvl1pPr>
              <a:defRPr sz="1600">
                <a:solidFill>
                  <a:schemeClr val="bg1">
                    <a:lumMod val="50000"/>
                  </a:schemeClr>
                </a:solidFill>
              </a:defRPr>
            </a:lvl1pPr>
          </a:lstStyle>
          <a:p>
            <a:r>
              <a:rPr lang="en-GB" noProof="0" dirty="0"/>
              <a:t>Partner Logo 1</a:t>
            </a:r>
          </a:p>
        </p:txBody>
      </p:sp>
      <p:sp>
        <p:nvSpPr>
          <p:cNvPr id="13" name="Picture Placeholder 11"/>
          <p:cNvSpPr>
            <a:spLocks noGrp="1"/>
          </p:cNvSpPr>
          <p:nvPr>
            <p:ph type="pic" sz="quarter" idx="12" hasCustomPrompt="1"/>
          </p:nvPr>
        </p:nvSpPr>
        <p:spPr>
          <a:xfrm>
            <a:off x="5713200" y="8366400"/>
            <a:ext cx="2286000" cy="928800"/>
          </a:xfrm>
        </p:spPr>
        <p:txBody>
          <a:bodyPr/>
          <a:lstStyle>
            <a:lvl1pPr>
              <a:defRPr sz="1600">
                <a:solidFill>
                  <a:schemeClr val="bg1">
                    <a:lumMod val="50000"/>
                  </a:schemeClr>
                </a:solidFill>
              </a:defRPr>
            </a:lvl1pPr>
          </a:lstStyle>
          <a:p>
            <a:r>
              <a:rPr lang="en-GB" noProof="0" dirty="0"/>
              <a:t>Partner Logo 2</a:t>
            </a:r>
          </a:p>
        </p:txBody>
      </p:sp>
      <p:sp>
        <p:nvSpPr>
          <p:cNvPr id="14" name="Picture Placeholder 11"/>
          <p:cNvSpPr>
            <a:spLocks noGrp="1"/>
          </p:cNvSpPr>
          <p:nvPr>
            <p:ph type="pic" sz="quarter" idx="13" hasCustomPrompt="1"/>
          </p:nvPr>
        </p:nvSpPr>
        <p:spPr>
          <a:xfrm>
            <a:off x="8229600" y="8366400"/>
            <a:ext cx="2322000" cy="928800"/>
          </a:xfrm>
        </p:spPr>
        <p:txBody>
          <a:bodyPr/>
          <a:lstStyle>
            <a:lvl1pPr>
              <a:defRPr sz="1600">
                <a:solidFill>
                  <a:schemeClr val="bg1">
                    <a:lumMod val="50000"/>
                  </a:schemeClr>
                </a:solidFill>
              </a:defRPr>
            </a:lvl1pPr>
          </a:lstStyle>
          <a:p>
            <a:r>
              <a:rPr lang="en-GB" noProof="0" dirty="0"/>
              <a:t>Partner Logo 3</a:t>
            </a:r>
          </a:p>
        </p:txBody>
      </p:sp>
      <p:sp>
        <p:nvSpPr>
          <p:cNvPr id="15" name="Picture Placeholder 11"/>
          <p:cNvSpPr>
            <a:spLocks noGrp="1"/>
          </p:cNvSpPr>
          <p:nvPr>
            <p:ph type="pic" sz="quarter" idx="14" hasCustomPrompt="1"/>
          </p:nvPr>
        </p:nvSpPr>
        <p:spPr>
          <a:xfrm>
            <a:off x="10746000" y="8366400"/>
            <a:ext cx="2322000" cy="928800"/>
          </a:xfrm>
        </p:spPr>
        <p:txBody>
          <a:bodyPr/>
          <a:lstStyle>
            <a:lvl1pPr>
              <a:defRPr sz="1600">
                <a:solidFill>
                  <a:schemeClr val="bg1">
                    <a:lumMod val="50000"/>
                  </a:schemeClr>
                </a:solidFill>
              </a:defRPr>
            </a:lvl1pPr>
          </a:lstStyle>
          <a:p>
            <a:r>
              <a:rPr lang="en-GB" noProof="0" dirty="0"/>
              <a:t>Partner Logo 4</a:t>
            </a:r>
          </a:p>
        </p:txBody>
      </p:sp>
      <p:sp>
        <p:nvSpPr>
          <p:cNvPr id="16" name="Oranisation Placeholder"/>
          <p:cNvSpPr>
            <a:spLocks noGrp="1"/>
          </p:cNvSpPr>
          <p:nvPr>
            <p:ph type="body" sz="quarter" idx="15" hasCustomPrompt="1"/>
          </p:nvPr>
        </p:nvSpPr>
        <p:spPr bwMode="white">
          <a:xfrm>
            <a:off x="8580530" y="395008"/>
            <a:ext cx="8294400" cy="540000"/>
          </a:xfrm>
        </p:spPr>
        <p:txBody>
          <a:bodyPr anchor="b" anchorCtr="0">
            <a:normAutofit/>
          </a:bodyPr>
          <a:lstStyle>
            <a:lvl1pPr>
              <a:lnSpc>
                <a:spcPts val="1700"/>
              </a:lnSpc>
              <a:defRPr sz="1400" b="1" i="0" u="sng" cap="all" baseline="0">
                <a:solidFill>
                  <a:srgbClr val="1E64C8"/>
                </a:solidFill>
                <a:uFill>
                  <a:solidFill>
                    <a:schemeClr val="bg1"/>
                  </a:solidFill>
                </a:uFill>
              </a:defRPr>
            </a:lvl1pPr>
            <a:lvl2pPr marL="0" indent="0">
              <a:lnSpc>
                <a:spcPts val="1700"/>
              </a:lnSpc>
              <a:buNone/>
              <a:defRPr sz="1400" cap="all" baseline="0">
                <a:solidFill>
                  <a:srgbClr val="1E64C8"/>
                </a:solidFill>
              </a:defRPr>
            </a:lvl2pPr>
          </a:lstStyle>
          <a:p>
            <a:pPr lvl="0"/>
            <a:r>
              <a:rPr lang="en-GB" noProof="0" dirty="0"/>
              <a:t>Click to edit organisation styles</a:t>
            </a:r>
          </a:p>
          <a:p>
            <a:pPr lvl="1"/>
            <a:r>
              <a:rPr lang="en-GB" noProof="0" dirty="0"/>
              <a:t>Second level</a:t>
            </a:r>
          </a:p>
        </p:txBody>
      </p:sp>
      <p:pic>
        <p:nvPicPr>
          <p:cNvPr id="21" name="Afbeelding 2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4400" y="0"/>
            <a:ext cx="3251017" cy="1393200"/>
          </a:xfrm>
          <a:prstGeom prst="rect">
            <a:avLst/>
          </a:prstGeom>
        </p:spPr>
      </p:pic>
    </p:spTree>
    <p:extLst>
      <p:ext uri="{BB962C8B-B14F-4D97-AF65-F5344CB8AC3E}">
        <p14:creationId xmlns:p14="http://schemas.microsoft.com/office/powerpoint/2010/main" val="941814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ter Slide">
    <p:spTree>
      <p:nvGrpSpPr>
        <p:cNvPr id="1" name=""/>
        <p:cNvGrpSpPr/>
        <p:nvPr/>
      </p:nvGrpSpPr>
      <p:grpSpPr>
        <a:xfrm>
          <a:off x="0" y="0"/>
          <a:ext cx="0" cy="0"/>
          <a:chOff x="0" y="0"/>
          <a:chExt cx="0" cy="0"/>
        </a:xfrm>
      </p:grpSpPr>
      <p:sp>
        <p:nvSpPr>
          <p:cNvPr id="7" name="Rectangle 6"/>
          <p:cNvSpPr/>
          <p:nvPr userDrawn="1"/>
        </p:nvSpPr>
        <p:spPr>
          <a:xfrm>
            <a:off x="914400" y="0"/>
            <a:ext cx="16424275" cy="7898400"/>
          </a:xfrm>
          <a:prstGeom prst="rect">
            <a:avLst/>
          </a:prstGeom>
          <a:solidFill>
            <a:srgbClr val="1E6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hasCustomPrompt="1"/>
          </p:nvPr>
        </p:nvSpPr>
        <p:spPr bwMode="white">
          <a:xfrm>
            <a:off x="1291074" y="3246120"/>
            <a:ext cx="15183366" cy="4436316"/>
          </a:xfrm>
        </p:spPr>
        <p:txBody>
          <a:bodyPr anchor="b">
            <a:noAutofit/>
          </a:bodyPr>
          <a:lstStyle>
            <a:lvl1pPr algn="l">
              <a:lnSpc>
                <a:spcPts val="11000"/>
              </a:lnSpc>
              <a:defRPr sz="10000" u="sng" baseline="0">
                <a:solidFill>
                  <a:schemeClr val="bg1"/>
                </a:solidFill>
                <a:uFill>
                  <a:solidFill>
                    <a:schemeClr val="bg1"/>
                  </a:solidFill>
                </a:uFill>
              </a:defRPr>
            </a:lvl1pPr>
          </a:lstStyle>
          <a:p>
            <a:r>
              <a:rPr lang="en-GB" noProof="0" dirty="0"/>
              <a:t>Click to add chapter title</a:t>
            </a:r>
          </a:p>
        </p:txBody>
      </p:sp>
      <p:sp>
        <p:nvSpPr>
          <p:cNvPr id="8" name="Titles positoning box" hidden="1"/>
          <p:cNvSpPr/>
          <p:nvPr userDrawn="1"/>
        </p:nvSpPr>
        <p:spPr>
          <a:xfrm>
            <a:off x="1371600" y="7344000"/>
            <a:ext cx="15012000" cy="576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Slide Number Placeholder 5"/>
          <p:cNvSpPr>
            <a:spLocks noGrp="1"/>
          </p:cNvSpPr>
          <p:nvPr>
            <p:ph type="sldNum" sz="quarter" idx="4"/>
          </p:nvPr>
        </p:nvSpPr>
        <p:spPr>
          <a:xfrm>
            <a:off x="15590520" y="8948703"/>
            <a:ext cx="921880" cy="519289"/>
          </a:xfrm>
          <a:prstGeom prst="rect">
            <a:avLst/>
          </a:prstGeom>
        </p:spPr>
        <p:txBody>
          <a:bodyPr vert="horz" lIns="91440" tIns="45720" rIns="91440" bIns="45720" rtlCol="0" anchor="ctr"/>
          <a:lstStyle>
            <a:lvl1pPr algn="r">
              <a:defRPr sz="1707">
                <a:solidFill>
                  <a:srgbClr val="1E64C8"/>
                </a:solidFill>
              </a:defRPr>
            </a:lvl1pPr>
          </a:lstStyle>
          <a:p>
            <a:fld id="{7AE184E0-0BD4-4705-A12B-9B71DDE63301}" type="slidenum">
              <a:rPr lang="en-GB" noProof="0" smtClean="0"/>
              <a:pPr/>
              <a:t>‹nr.›</a:t>
            </a:fld>
            <a:endParaRPr lang="en-GB" noProof="0" dirty="0"/>
          </a:p>
        </p:txBody>
      </p:sp>
    </p:spTree>
    <p:extLst>
      <p:ext uri="{BB962C8B-B14F-4D97-AF65-F5344CB8AC3E}">
        <p14:creationId xmlns:p14="http://schemas.microsoft.com/office/powerpoint/2010/main" val="1294732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noProof="0" smtClean="0"/>
              <a:t>Klik om de stijl te bewerken</a:t>
            </a:r>
            <a:endParaRPr lang="en-GB" noProof="0" dirty="0"/>
          </a:p>
        </p:txBody>
      </p:sp>
      <p:sp>
        <p:nvSpPr>
          <p:cNvPr id="3" name="Content Placeholder 2"/>
          <p:cNvSpPr>
            <a:spLocks noGrp="1"/>
          </p:cNvSpPr>
          <p:nvPr>
            <p:ph idx="1"/>
          </p:nvPr>
        </p:nvSpPr>
        <p:spPr>
          <a:xfrm>
            <a:off x="835825" y="1194364"/>
            <a:ext cx="15699575" cy="6696000"/>
          </a:xfrm>
        </p:spPr>
        <p:txBody>
          <a:bodyPr/>
          <a:lstStyle>
            <a:lvl1pPr marL="536400" indent="-450000" defTabSz="457200">
              <a:lnSpc>
                <a:spcPct val="120000"/>
              </a:lnSpc>
              <a:buFont typeface="Arial" panose="020B0604020202020204" pitchFamily="34" charset="0"/>
              <a:buChar char="̶"/>
              <a:defRPr/>
            </a:lvl1pPr>
            <a:lvl2pPr marL="1170000" indent="-450000">
              <a:lnSpc>
                <a:spcPct val="120000"/>
              </a:lnSpc>
              <a:defRPr/>
            </a:lvl2pPr>
            <a:lvl3pPr marL="1756800" indent="-450000" defTabSz="457200">
              <a:lnSpc>
                <a:spcPct val="120000"/>
              </a:lnSpc>
              <a:defRPr/>
            </a:lvl3pPr>
            <a:lvl4pPr marL="2329200" indent="-550800" defTabSz="457200">
              <a:lnSpc>
                <a:spcPct val="120000"/>
              </a:lnSpc>
              <a:defRPr/>
            </a:lvl4pPr>
            <a:lvl5pPr marL="2962800" indent="-442800" defTabSz="457200">
              <a:lnSpc>
                <a:spcPct val="120000"/>
              </a:lnSpc>
              <a:buFont typeface="Arial" panose="020B0604020202020204" pitchFamily="34" charset="0"/>
              <a:buChar char="̶"/>
              <a:defRPr/>
            </a:lvl5p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en-GB" noProof="0" dirty="0"/>
          </a:p>
        </p:txBody>
      </p:sp>
      <p:sp>
        <p:nvSpPr>
          <p:cNvPr id="4" name="Date Placeholder 3"/>
          <p:cNvSpPr>
            <a:spLocks noGrp="1"/>
          </p:cNvSpPr>
          <p:nvPr>
            <p:ph type="dt" sz="half" idx="10"/>
          </p:nvPr>
        </p:nvSpPr>
        <p:spPr/>
        <p:txBody>
          <a:bodyPr/>
          <a:lstStyle/>
          <a:p>
            <a:fld id="{4FCCCAF6-1686-4743-9124-83F33F1A0EA9}" type="datetime1">
              <a:rPr lang="en-GB" noProof="0" smtClean="0"/>
              <a:t>12/10/2018</a:t>
            </a:fld>
            <a:endParaRPr lang="en-GB" noProof="0" dirty="0"/>
          </a:p>
        </p:txBody>
      </p:sp>
      <p:sp>
        <p:nvSpPr>
          <p:cNvPr id="5" name="Footer Placeholder 4"/>
          <p:cNvSpPr>
            <a:spLocks noGrp="1"/>
          </p:cNvSpPr>
          <p:nvPr>
            <p:ph type="ftr" sz="quarter" idx="11"/>
          </p:nvPr>
        </p:nvSpPr>
        <p:spPr/>
        <p:txBody>
          <a:bodyPr/>
          <a:lstStyle/>
          <a:p>
            <a:endParaRPr lang="en-GB" noProof="0" dirty="0"/>
          </a:p>
        </p:txBody>
      </p:sp>
      <p:sp>
        <p:nvSpPr>
          <p:cNvPr id="6" name="Slide Number Placeholder 5"/>
          <p:cNvSpPr>
            <a:spLocks noGrp="1"/>
          </p:cNvSpPr>
          <p:nvPr>
            <p:ph type="sldNum" sz="quarter" idx="12"/>
          </p:nvPr>
        </p:nvSpPr>
        <p:spPr/>
        <p:txBody>
          <a:bodyPr/>
          <a:lstStyle/>
          <a:p>
            <a:fld id="{7AE184E0-0BD4-4705-A12B-9B71DDE63301}" type="slidenum">
              <a:rPr lang="en-GB" noProof="0" smtClean="0"/>
              <a:t>‹nr.›</a:t>
            </a:fld>
            <a:endParaRPr lang="en-GB" noProof="0" dirty="0"/>
          </a:p>
        </p:txBody>
      </p:sp>
    </p:spTree>
    <p:extLst>
      <p:ext uri="{BB962C8B-B14F-4D97-AF65-F5344CB8AC3E}">
        <p14:creationId xmlns:p14="http://schemas.microsoft.com/office/powerpoint/2010/main" val="3081577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Pho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noProof="0" smtClean="0"/>
              <a:t>Klik om de stijl te bewerken</a:t>
            </a:r>
            <a:endParaRPr lang="en-GB" noProof="0" dirty="0"/>
          </a:p>
        </p:txBody>
      </p:sp>
      <p:sp>
        <p:nvSpPr>
          <p:cNvPr id="4" name="Date Placeholder 3"/>
          <p:cNvSpPr>
            <a:spLocks noGrp="1"/>
          </p:cNvSpPr>
          <p:nvPr>
            <p:ph type="dt" sz="half" idx="10"/>
          </p:nvPr>
        </p:nvSpPr>
        <p:spPr/>
        <p:txBody>
          <a:bodyPr/>
          <a:lstStyle/>
          <a:p>
            <a:fld id="{B86ADBF0-A618-4E69-83BB-0C41E08702AA}" type="datetime1">
              <a:rPr lang="en-GB" noProof="0" smtClean="0"/>
              <a:t>12/10/2018</a:t>
            </a:fld>
            <a:endParaRPr lang="en-GB" noProof="0" dirty="0"/>
          </a:p>
        </p:txBody>
      </p:sp>
      <p:sp>
        <p:nvSpPr>
          <p:cNvPr id="5" name="Footer Placeholder 4"/>
          <p:cNvSpPr>
            <a:spLocks noGrp="1"/>
          </p:cNvSpPr>
          <p:nvPr>
            <p:ph type="ftr" sz="quarter" idx="11"/>
          </p:nvPr>
        </p:nvSpPr>
        <p:spPr/>
        <p:txBody>
          <a:bodyPr/>
          <a:lstStyle/>
          <a:p>
            <a:endParaRPr lang="en-GB" noProof="0" dirty="0"/>
          </a:p>
        </p:txBody>
      </p:sp>
      <p:sp>
        <p:nvSpPr>
          <p:cNvPr id="8" name="Picture Placeholder 7"/>
          <p:cNvSpPr>
            <a:spLocks noGrp="1"/>
          </p:cNvSpPr>
          <p:nvPr>
            <p:ph type="pic" sz="quarter" idx="13" hasCustomPrompt="1"/>
          </p:nvPr>
        </p:nvSpPr>
        <p:spPr>
          <a:xfrm>
            <a:off x="10104438" y="1371918"/>
            <a:ext cx="6300000" cy="6498000"/>
          </a:xfrm>
        </p:spPr>
        <p:txBody>
          <a:bodyPr/>
          <a:lstStyle>
            <a:lvl1pPr>
              <a:defRPr>
                <a:solidFill>
                  <a:schemeClr val="bg1">
                    <a:lumMod val="50000"/>
                  </a:schemeClr>
                </a:solidFill>
              </a:defRPr>
            </a:lvl1pPr>
          </a:lstStyle>
          <a:p>
            <a:r>
              <a:rPr lang="en-GB" noProof="0" dirty="0"/>
              <a:t>Photo</a:t>
            </a:r>
          </a:p>
        </p:txBody>
      </p:sp>
      <p:sp>
        <p:nvSpPr>
          <p:cNvPr id="9" name="Slide Number Placeholder 5"/>
          <p:cNvSpPr>
            <a:spLocks noGrp="1"/>
          </p:cNvSpPr>
          <p:nvPr>
            <p:ph type="sldNum" sz="quarter" idx="4"/>
          </p:nvPr>
        </p:nvSpPr>
        <p:spPr>
          <a:xfrm>
            <a:off x="15590520" y="8948703"/>
            <a:ext cx="921880" cy="519289"/>
          </a:xfrm>
          <a:prstGeom prst="rect">
            <a:avLst/>
          </a:prstGeom>
        </p:spPr>
        <p:txBody>
          <a:bodyPr vert="horz" lIns="91440" tIns="45720" rIns="91440" bIns="45720" rtlCol="0" anchor="ctr"/>
          <a:lstStyle>
            <a:lvl1pPr algn="r">
              <a:defRPr sz="1707">
                <a:solidFill>
                  <a:srgbClr val="1E64C8"/>
                </a:solidFill>
              </a:defRPr>
            </a:lvl1pPr>
          </a:lstStyle>
          <a:p>
            <a:fld id="{7AE184E0-0BD4-4705-A12B-9B71DDE63301}" type="slidenum">
              <a:rPr lang="en-GB" noProof="0" smtClean="0"/>
              <a:pPr/>
              <a:t>‹nr.›</a:t>
            </a:fld>
            <a:endParaRPr lang="en-GB" noProof="0" dirty="0"/>
          </a:p>
        </p:txBody>
      </p:sp>
      <p:sp>
        <p:nvSpPr>
          <p:cNvPr id="12" name="Content Placeholder 2"/>
          <p:cNvSpPr>
            <a:spLocks noGrp="1"/>
          </p:cNvSpPr>
          <p:nvPr>
            <p:ph idx="1"/>
          </p:nvPr>
        </p:nvSpPr>
        <p:spPr>
          <a:xfrm>
            <a:off x="835825" y="1194364"/>
            <a:ext cx="8442000" cy="6696000"/>
          </a:xfrm>
        </p:spPr>
        <p:txBody>
          <a:bodyPr/>
          <a:lstStyle>
            <a:lvl1pPr defTabSz="457200">
              <a:lnSpc>
                <a:spcPct val="120000"/>
              </a:lnSpc>
              <a:defRPr/>
            </a:lvl1pPr>
            <a:lvl2pPr>
              <a:lnSpc>
                <a:spcPct val="120000"/>
              </a:lnSpc>
              <a:defRPr/>
            </a:lvl2pPr>
            <a:lvl3pPr defTabSz="457200">
              <a:lnSpc>
                <a:spcPct val="120000"/>
              </a:lnSpc>
              <a:defRPr/>
            </a:lvl3pPr>
            <a:lvl4pPr defTabSz="457200">
              <a:lnSpc>
                <a:spcPct val="120000"/>
              </a:lnSpc>
              <a:defRPr/>
            </a:lvl4pPr>
            <a:lvl5pPr defTabSz="457200">
              <a:lnSpc>
                <a:spcPct val="120000"/>
              </a:lnSpc>
              <a:defRPr/>
            </a:lvl5p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en-GB" noProof="0" dirty="0"/>
          </a:p>
        </p:txBody>
      </p:sp>
    </p:spTree>
    <p:extLst>
      <p:ext uri="{BB962C8B-B14F-4D97-AF65-F5344CB8AC3E}">
        <p14:creationId xmlns:p14="http://schemas.microsoft.com/office/powerpoint/2010/main" val="1314887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Pho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noProof="0" smtClean="0"/>
              <a:t>Klik om de stijl te bewerken</a:t>
            </a:r>
            <a:endParaRPr lang="en-GB" noProof="0" dirty="0"/>
          </a:p>
        </p:txBody>
      </p:sp>
      <p:sp>
        <p:nvSpPr>
          <p:cNvPr id="3" name="Date Placeholder 2"/>
          <p:cNvSpPr>
            <a:spLocks noGrp="1"/>
          </p:cNvSpPr>
          <p:nvPr>
            <p:ph type="dt" sz="half" idx="10"/>
          </p:nvPr>
        </p:nvSpPr>
        <p:spPr/>
        <p:txBody>
          <a:bodyPr/>
          <a:lstStyle/>
          <a:p>
            <a:fld id="{F2443E58-CDC3-4782-B82C-4D381C795B98}" type="datetime1">
              <a:rPr lang="en-GB" noProof="0" smtClean="0"/>
              <a:t>12/10/2018</a:t>
            </a:fld>
            <a:endParaRPr lang="en-GB" noProof="0" dirty="0"/>
          </a:p>
        </p:txBody>
      </p:sp>
      <p:sp>
        <p:nvSpPr>
          <p:cNvPr id="4" name="Footer Placeholder 3"/>
          <p:cNvSpPr>
            <a:spLocks noGrp="1"/>
          </p:cNvSpPr>
          <p:nvPr>
            <p:ph type="ftr" sz="quarter" idx="11"/>
          </p:nvPr>
        </p:nvSpPr>
        <p:spPr/>
        <p:txBody>
          <a:bodyPr/>
          <a:lstStyle/>
          <a:p>
            <a:endParaRPr lang="en-GB" noProof="0" dirty="0"/>
          </a:p>
        </p:txBody>
      </p:sp>
      <p:sp>
        <p:nvSpPr>
          <p:cNvPr id="5" name="Slide Number Placeholder 4"/>
          <p:cNvSpPr>
            <a:spLocks noGrp="1"/>
          </p:cNvSpPr>
          <p:nvPr>
            <p:ph type="sldNum" sz="quarter" idx="12"/>
          </p:nvPr>
        </p:nvSpPr>
        <p:spPr/>
        <p:txBody>
          <a:bodyPr/>
          <a:lstStyle/>
          <a:p>
            <a:fld id="{7AE184E0-0BD4-4705-A12B-9B71DDE63301}" type="slidenum">
              <a:rPr lang="en-GB" noProof="0" smtClean="0"/>
              <a:t>‹nr.›</a:t>
            </a:fld>
            <a:endParaRPr lang="en-GB" noProof="0" dirty="0"/>
          </a:p>
        </p:txBody>
      </p:sp>
      <p:sp>
        <p:nvSpPr>
          <p:cNvPr id="7" name="Picture Placeholder 6"/>
          <p:cNvSpPr>
            <a:spLocks noGrp="1"/>
          </p:cNvSpPr>
          <p:nvPr>
            <p:ph type="pic" sz="quarter" idx="13" hasCustomPrompt="1"/>
          </p:nvPr>
        </p:nvSpPr>
        <p:spPr>
          <a:xfrm>
            <a:off x="952038" y="1371600"/>
            <a:ext cx="15480000" cy="6501600"/>
          </a:xfrm>
        </p:spPr>
        <p:txBody>
          <a:bodyPr/>
          <a:lstStyle>
            <a:lvl1pPr>
              <a:defRPr>
                <a:solidFill>
                  <a:schemeClr val="bg1">
                    <a:lumMod val="50000"/>
                  </a:schemeClr>
                </a:solidFill>
              </a:defRPr>
            </a:lvl1pPr>
          </a:lstStyle>
          <a:p>
            <a:r>
              <a:rPr lang="en-GB" noProof="0" dirty="0"/>
              <a:t>Photo</a:t>
            </a:r>
          </a:p>
        </p:txBody>
      </p:sp>
    </p:spTree>
    <p:extLst>
      <p:ext uri="{BB962C8B-B14F-4D97-AF65-F5344CB8AC3E}">
        <p14:creationId xmlns:p14="http://schemas.microsoft.com/office/powerpoint/2010/main" val="374516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hoto Only">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3465D1-804F-429B-83CD-3EFA8410E123}" type="datetime1">
              <a:rPr lang="en-GB" smtClean="0"/>
              <a:t>12/10/2018</a:t>
            </a:fld>
            <a:endParaRPr lang="en-GB"/>
          </a:p>
        </p:txBody>
      </p:sp>
      <p:sp>
        <p:nvSpPr>
          <p:cNvPr id="3" name="Footer Placeholder 2"/>
          <p:cNvSpPr>
            <a:spLocks noGrp="1"/>
          </p:cNvSpPr>
          <p:nvPr>
            <p:ph type="ftr" sz="quarter" idx="11"/>
          </p:nvPr>
        </p:nvSpPr>
        <p:spPr/>
        <p:txBody>
          <a:bodyPr/>
          <a:lstStyle/>
          <a:p>
            <a:endParaRPr lang="en-GB"/>
          </a:p>
        </p:txBody>
      </p:sp>
      <p:sp>
        <p:nvSpPr>
          <p:cNvPr id="7" name="Covering Background"/>
          <p:cNvSpPr/>
          <p:nvPr userDrawn="1"/>
        </p:nvSpPr>
        <p:spPr>
          <a:xfrm>
            <a:off x="-1" y="0"/>
            <a:ext cx="17337600" cy="97536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Picture Placeholder 5"/>
          <p:cNvSpPr>
            <a:spLocks noGrp="1"/>
          </p:cNvSpPr>
          <p:nvPr>
            <p:ph type="pic" sz="quarter" idx="12" hasCustomPrompt="1"/>
          </p:nvPr>
        </p:nvSpPr>
        <p:spPr>
          <a:xfrm>
            <a:off x="-1" y="0"/>
            <a:ext cx="17337600" cy="9753600"/>
          </a:xfrm>
        </p:spPr>
        <p:txBody>
          <a:bodyPr/>
          <a:lstStyle>
            <a:lvl1pPr>
              <a:defRPr>
                <a:solidFill>
                  <a:schemeClr val="bg1">
                    <a:lumMod val="50000"/>
                  </a:schemeClr>
                </a:solidFill>
              </a:defRPr>
            </a:lvl1pPr>
          </a:lstStyle>
          <a:p>
            <a:r>
              <a:rPr lang="en-GB" noProof="0" dirty="0"/>
              <a:t>Photo</a:t>
            </a:r>
          </a:p>
        </p:txBody>
      </p:sp>
    </p:spTree>
    <p:extLst>
      <p:ext uri="{BB962C8B-B14F-4D97-AF65-F5344CB8AC3E}">
        <p14:creationId xmlns:p14="http://schemas.microsoft.com/office/powerpoint/2010/main" val="2949418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7" name="Rectangle 6"/>
          <p:cNvSpPr/>
          <p:nvPr userDrawn="1"/>
        </p:nvSpPr>
        <p:spPr>
          <a:xfrm>
            <a:off x="914400" y="1393200"/>
            <a:ext cx="16424275" cy="6505200"/>
          </a:xfrm>
          <a:prstGeom prst="rect">
            <a:avLst/>
          </a:prstGeom>
          <a:solidFill>
            <a:srgbClr val="1E64C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dirty="0"/>
          </a:p>
        </p:txBody>
      </p:sp>
      <p:sp>
        <p:nvSpPr>
          <p:cNvPr id="2" name="Title 1"/>
          <p:cNvSpPr>
            <a:spLocks noGrp="1"/>
          </p:cNvSpPr>
          <p:nvPr>
            <p:ph type="ctrTitle" hasCustomPrompt="1"/>
          </p:nvPr>
        </p:nvSpPr>
        <p:spPr bwMode="white">
          <a:xfrm>
            <a:off x="1291074" y="1743240"/>
            <a:ext cx="15183366" cy="5769600"/>
          </a:xfrm>
        </p:spPr>
        <p:txBody>
          <a:bodyPr anchor="t" anchorCtr="0">
            <a:noAutofit/>
          </a:bodyPr>
          <a:lstStyle>
            <a:lvl1pPr algn="l">
              <a:lnSpc>
                <a:spcPts val="3500"/>
              </a:lnSpc>
              <a:defRPr sz="2500" u="none" cap="none" baseline="0">
                <a:solidFill>
                  <a:schemeClr val="bg1"/>
                </a:solidFill>
                <a:uFill>
                  <a:solidFill>
                    <a:schemeClr val="bg1"/>
                  </a:solidFill>
                </a:uFill>
                <a:latin typeface="+mn-lt"/>
              </a:defRPr>
            </a:lvl1pPr>
          </a:lstStyle>
          <a:p>
            <a:r>
              <a:rPr lang="en-GB" noProof="0" dirty="0"/>
              <a:t>Click to add presenters </a:t>
            </a:r>
            <a:r>
              <a:rPr lang="en-GB" noProof="0"/>
              <a:t>contact data</a:t>
            </a:r>
            <a:endParaRPr lang="en-GB" noProof="0" dirty="0"/>
          </a:p>
        </p:txBody>
      </p:sp>
      <p:sp>
        <p:nvSpPr>
          <p:cNvPr id="8" name="Titles positoning box" hidden="1"/>
          <p:cNvSpPr/>
          <p:nvPr userDrawn="1"/>
        </p:nvSpPr>
        <p:spPr>
          <a:xfrm>
            <a:off x="1371600" y="1828800"/>
            <a:ext cx="15012000" cy="599976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ijdelijke aanduiding voor tekst 4"/>
          <p:cNvSpPr>
            <a:spLocks noGrp="1"/>
          </p:cNvSpPr>
          <p:nvPr>
            <p:ph type="body" sz="quarter" idx="10" hasCustomPrompt="1"/>
          </p:nvPr>
        </p:nvSpPr>
        <p:spPr bwMode="white">
          <a:xfrm>
            <a:off x="9215999" y="3095999"/>
            <a:ext cx="7257600" cy="1717969"/>
          </a:xfrm>
        </p:spPr>
        <p:txBody>
          <a:bodyPr>
            <a:normAutofit/>
          </a:bodyPr>
          <a:lstStyle>
            <a:lvl1pPr>
              <a:lnSpc>
                <a:spcPts val="3500"/>
              </a:lnSpc>
              <a:defRPr sz="2400">
                <a:solidFill>
                  <a:schemeClr val="bg1"/>
                </a:solidFill>
              </a:defRPr>
            </a:lvl1pPr>
          </a:lstStyle>
          <a:p>
            <a:pPr lvl="0"/>
            <a:r>
              <a:rPr lang="en-GB" noProof="0" dirty="0"/>
              <a:t>Click to add social media names</a:t>
            </a:r>
            <a:endParaRPr lang="nl-NL" dirty="0"/>
          </a:p>
        </p:txBody>
      </p:sp>
      <p:pic>
        <p:nvPicPr>
          <p:cNvPr id="15" name="Afbeelding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4400" y="0"/>
            <a:ext cx="3251017" cy="1393200"/>
          </a:xfrm>
          <a:prstGeom prst="rect">
            <a:avLst/>
          </a:prstGeom>
        </p:spPr>
      </p:pic>
    </p:spTree>
    <p:extLst>
      <p:ext uri="{BB962C8B-B14F-4D97-AF65-F5344CB8AC3E}">
        <p14:creationId xmlns:p14="http://schemas.microsoft.com/office/powerpoint/2010/main" val="310378572"/>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0118" y="136025"/>
            <a:ext cx="15705282" cy="863693"/>
          </a:xfrm>
          <a:prstGeom prst="rect">
            <a:avLst/>
          </a:prstGeom>
        </p:spPr>
        <p:txBody>
          <a:bodyPr vert="horz" lIns="91440" tIns="45720" rIns="91440" bIns="45720" rtlCol="0" anchor="b" anchorCtr="0">
            <a:noAutofit/>
          </a:bodyPr>
          <a:lstStyle/>
          <a:p>
            <a:r>
              <a:rPr lang="nl-NL" noProof="0" smtClean="0"/>
              <a:t>Klik om de stijl te bewerken</a:t>
            </a:r>
            <a:endParaRPr lang="en-GB" noProof="0" dirty="0"/>
          </a:p>
        </p:txBody>
      </p:sp>
      <p:sp>
        <p:nvSpPr>
          <p:cNvPr id="3" name="Text Placeholder 2"/>
          <p:cNvSpPr>
            <a:spLocks noGrp="1"/>
          </p:cNvSpPr>
          <p:nvPr>
            <p:ph type="body" idx="1"/>
          </p:nvPr>
        </p:nvSpPr>
        <p:spPr>
          <a:xfrm>
            <a:off x="835825" y="1194364"/>
            <a:ext cx="15699575" cy="66960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en-GB" noProof="0" dirty="0"/>
          </a:p>
        </p:txBody>
      </p:sp>
      <p:sp>
        <p:nvSpPr>
          <p:cNvPr id="4" name="Date Placeholder 3"/>
          <p:cNvSpPr>
            <a:spLocks noGrp="1"/>
          </p:cNvSpPr>
          <p:nvPr>
            <p:ph type="dt" sz="half" idx="2"/>
          </p:nvPr>
        </p:nvSpPr>
        <p:spPr>
          <a:xfrm>
            <a:off x="4072394" y="8948703"/>
            <a:ext cx="2297926" cy="519289"/>
          </a:xfrm>
          <a:prstGeom prst="rect">
            <a:avLst/>
          </a:prstGeom>
        </p:spPr>
        <p:txBody>
          <a:bodyPr vert="horz" lIns="91440" tIns="45720" rIns="91440" bIns="45720" rtlCol="0" anchor="ctr"/>
          <a:lstStyle>
            <a:lvl1pPr algn="l">
              <a:defRPr sz="1707">
                <a:solidFill>
                  <a:schemeClr val="tx1">
                    <a:tint val="75000"/>
                  </a:schemeClr>
                </a:solidFill>
              </a:defRPr>
            </a:lvl1pPr>
          </a:lstStyle>
          <a:p>
            <a:fld id="{434BA3CA-1064-434F-B179-AB3B0298C0D6}" type="datetime1">
              <a:rPr lang="en-GB" noProof="0" smtClean="0"/>
              <a:t>12/10/2018</a:t>
            </a:fld>
            <a:endParaRPr lang="en-GB" noProof="0" dirty="0"/>
          </a:p>
        </p:txBody>
      </p:sp>
      <p:sp>
        <p:nvSpPr>
          <p:cNvPr id="5" name="Footer Placeholder 4"/>
          <p:cNvSpPr>
            <a:spLocks noGrp="1"/>
          </p:cNvSpPr>
          <p:nvPr>
            <p:ph type="ftr" sz="quarter" idx="3"/>
          </p:nvPr>
        </p:nvSpPr>
        <p:spPr>
          <a:xfrm>
            <a:off x="6810236" y="8994423"/>
            <a:ext cx="8353564" cy="437932"/>
          </a:xfrm>
          <a:prstGeom prst="rect">
            <a:avLst/>
          </a:prstGeom>
        </p:spPr>
        <p:txBody>
          <a:bodyPr vert="horz" lIns="91440" tIns="45720" rIns="91440" bIns="45720" rtlCol="0" anchor="ctr"/>
          <a:lstStyle>
            <a:lvl1pPr algn="ctr">
              <a:defRPr sz="1707">
                <a:solidFill>
                  <a:schemeClr val="tx1">
                    <a:tint val="75000"/>
                  </a:schemeClr>
                </a:solidFill>
              </a:defRPr>
            </a:lvl1pPr>
          </a:lstStyle>
          <a:p>
            <a:endParaRPr lang="en-GB" noProof="0" dirty="0"/>
          </a:p>
        </p:txBody>
      </p:sp>
      <p:sp>
        <p:nvSpPr>
          <p:cNvPr id="6" name="Slide Number Placeholder 5"/>
          <p:cNvSpPr>
            <a:spLocks noGrp="1"/>
          </p:cNvSpPr>
          <p:nvPr>
            <p:ph type="sldNum" sz="quarter" idx="4"/>
          </p:nvPr>
        </p:nvSpPr>
        <p:spPr>
          <a:xfrm>
            <a:off x="15590520" y="8948703"/>
            <a:ext cx="921880" cy="519289"/>
          </a:xfrm>
          <a:prstGeom prst="rect">
            <a:avLst/>
          </a:prstGeom>
        </p:spPr>
        <p:txBody>
          <a:bodyPr vert="horz" lIns="91440" tIns="45720" rIns="91440" bIns="45720" rtlCol="0" anchor="ctr"/>
          <a:lstStyle>
            <a:lvl1pPr algn="r">
              <a:defRPr sz="1707">
                <a:solidFill>
                  <a:srgbClr val="1E64C8"/>
                </a:solidFill>
              </a:defRPr>
            </a:lvl1pPr>
          </a:lstStyle>
          <a:p>
            <a:fld id="{7AE184E0-0BD4-4705-A12B-9B71DDE63301}" type="slidenum">
              <a:rPr lang="en-GB" noProof="0" smtClean="0"/>
              <a:pPr/>
              <a:t>‹nr.›</a:t>
            </a:fld>
            <a:endParaRPr lang="en-GB" noProof="0" dirty="0"/>
          </a:p>
        </p:txBody>
      </p:sp>
      <p:sp>
        <p:nvSpPr>
          <p:cNvPr id="7" name="Title positioning box" hidden="1"/>
          <p:cNvSpPr/>
          <p:nvPr/>
        </p:nvSpPr>
        <p:spPr>
          <a:xfrm>
            <a:off x="927265" y="367200"/>
            <a:ext cx="15480000" cy="46364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ositoning box" hidden="1"/>
          <p:cNvSpPr/>
          <p:nvPr/>
        </p:nvSpPr>
        <p:spPr>
          <a:xfrm>
            <a:off x="927265" y="1584000"/>
            <a:ext cx="8229600" cy="6300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Logo positioning box" hidden="1"/>
          <p:cNvSpPr/>
          <p:nvPr/>
        </p:nvSpPr>
        <p:spPr>
          <a:xfrm flipV="1">
            <a:off x="928800" y="7878842"/>
            <a:ext cx="15478465" cy="1416353"/>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positoning box" hidden="1"/>
          <p:cNvSpPr/>
          <p:nvPr/>
        </p:nvSpPr>
        <p:spPr>
          <a:xfrm>
            <a:off x="9172105" y="1584000"/>
            <a:ext cx="914400" cy="630000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ositoning box" hidden="1"/>
          <p:cNvSpPr/>
          <p:nvPr/>
        </p:nvSpPr>
        <p:spPr>
          <a:xfrm>
            <a:off x="10099369" y="1356360"/>
            <a:ext cx="6307895" cy="652764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Logo EN"/>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57200" y="7909180"/>
            <a:ext cx="2307600" cy="1846822"/>
          </a:xfrm>
          <a:prstGeom prst="rect">
            <a:avLst/>
          </a:prstGeom>
        </p:spPr>
      </p:pic>
    </p:spTree>
    <p:extLst>
      <p:ext uri="{BB962C8B-B14F-4D97-AF65-F5344CB8AC3E}">
        <p14:creationId xmlns:p14="http://schemas.microsoft.com/office/powerpoint/2010/main" val="3770589907"/>
      </p:ext>
    </p:extLst>
  </p:cSld>
  <p:clrMap bg1="lt1" tx1="dk1" bg2="lt2" tx2="dk2" accent1="accent1" accent2="accent2" accent3="accent3" accent4="accent4" accent5="accent5" accent6="accent6" hlink="hlink" folHlink="folHlink"/>
  <p:sldLayoutIdLst>
    <p:sldLayoutId id="2147483672" r:id="rId1"/>
    <p:sldLayoutId id="2147483661" r:id="rId2"/>
    <p:sldLayoutId id="2147483673" r:id="rId3"/>
    <p:sldLayoutId id="2147483662" r:id="rId4"/>
    <p:sldLayoutId id="2147483674" r:id="rId5"/>
    <p:sldLayoutId id="2147483666" r:id="rId6"/>
    <p:sldLayoutId id="2147483675" r:id="rId7"/>
    <p:sldLayoutId id="2147483676" r:id="rId8"/>
  </p:sldLayoutIdLst>
  <p:hf hdr="0" ftr="0" dt="0"/>
  <p:txStyles>
    <p:titleStyle>
      <a:lvl1pPr algn="l" defTabSz="1300368" rtl="0" eaLnBrk="1" latinLnBrk="0" hangingPunct="1">
        <a:lnSpc>
          <a:spcPct val="90000"/>
        </a:lnSpc>
        <a:spcBef>
          <a:spcPct val="0"/>
        </a:spcBef>
        <a:buNone/>
        <a:defRPr sz="5400" u="sng" kern="1200" cap="all" baseline="0">
          <a:solidFill>
            <a:srgbClr val="1E64C8"/>
          </a:solidFill>
          <a:uFill>
            <a:solidFill>
              <a:srgbClr val="1E64C8"/>
            </a:solidFill>
          </a:uFill>
          <a:latin typeface="+mj-lt"/>
          <a:ea typeface="+mj-ea"/>
          <a:cs typeface="+mj-cs"/>
        </a:defRPr>
      </a:lvl1pPr>
    </p:titleStyle>
    <p:bodyStyle>
      <a:lvl1pPr marL="0" indent="0" algn="l" defTabSz="1300368" rtl="0" eaLnBrk="1" latinLnBrk="0" hangingPunct="1">
        <a:lnSpc>
          <a:spcPct val="120000"/>
        </a:lnSpc>
        <a:spcBef>
          <a:spcPts val="0"/>
        </a:spcBef>
        <a:buFont typeface="Arial" panose="020B0604020202020204" pitchFamily="34" charset="0"/>
        <a:buNone/>
        <a:defRPr sz="4800" kern="1200">
          <a:solidFill>
            <a:schemeClr val="tx1"/>
          </a:solidFill>
          <a:latin typeface="+mn-lt"/>
          <a:ea typeface="+mn-ea"/>
          <a:cs typeface="+mn-cs"/>
        </a:defRPr>
      </a:lvl1pPr>
      <a:lvl2pPr marL="457200" indent="-360000" algn="l" defTabSz="457200" rtl="0" eaLnBrk="1" latinLnBrk="0" hangingPunct="1">
        <a:lnSpc>
          <a:spcPct val="120000"/>
        </a:lnSpc>
        <a:spcBef>
          <a:spcPts val="0"/>
        </a:spcBef>
        <a:buFont typeface="Arial" panose="020B0604020202020204" pitchFamily="34" charset="0"/>
        <a:buChar char="̶"/>
        <a:tabLst/>
        <a:defRPr sz="4800" kern="1200">
          <a:solidFill>
            <a:schemeClr val="tx1"/>
          </a:solidFill>
          <a:latin typeface="+mn-lt"/>
          <a:ea typeface="+mn-ea"/>
          <a:cs typeface="+mn-cs"/>
        </a:defRPr>
      </a:lvl2pPr>
      <a:lvl3pPr marL="900113" indent="-458788" algn="l" defTabSz="1300368" rtl="0" eaLnBrk="1" latinLnBrk="0" hangingPunct="1">
        <a:lnSpc>
          <a:spcPct val="120000"/>
        </a:lnSpc>
        <a:spcBef>
          <a:spcPts val="0"/>
        </a:spcBef>
        <a:buFont typeface="Arial" panose="020B0604020202020204" pitchFamily="34" charset="0"/>
        <a:buChar char="‒"/>
        <a:defRPr sz="4800" kern="1200">
          <a:solidFill>
            <a:schemeClr val="tx1"/>
          </a:solidFill>
          <a:latin typeface="+mn-lt"/>
          <a:ea typeface="+mn-ea"/>
          <a:cs typeface="+mn-cs"/>
        </a:defRPr>
      </a:lvl3pPr>
      <a:lvl4pPr marL="1441450" indent="-541338" algn="l" defTabSz="1300368" rtl="0" eaLnBrk="1" latinLnBrk="0" hangingPunct="1">
        <a:lnSpc>
          <a:spcPct val="120000"/>
        </a:lnSpc>
        <a:spcBef>
          <a:spcPts val="0"/>
        </a:spcBef>
        <a:buFont typeface="Arial" panose="020B0604020202020204" pitchFamily="34" charset="0"/>
        <a:buChar char="‒"/>
        <a:defRPr sz="4800" kern="1200">
          <a:solidFill>
            <a:schemeClr val="tx1"/>
          </a:solidFill>
          <a:latin typeface="+mn-lt"/>
          <a:ea typeface="+mn-ea"/>
          <a:cs typeface="+mn-cs"/>
        </a:defRPr>
      </a:lvl4pPr>
      <a:lvl5pPr marL="2600325" indent="-1158875" algn="l" defTabSz="1300368" rtl="0" eaLnBrk="1" latinLnBrk="0" hangingPunct="1">
        <a:lnSpc>
          <a:spcPct val="120000"/>
        </a:lnSpc>
        <a:spcBef>
          <a:spcPts val="0"/>
        </a:spcBef>
        <a:buFont typeface="Arial" panose="020B0604020202020204" pitchFamily="34" charset="0"/>
        <a:buNone/>
        <a:defRPr sz="4800" kern="1200">
          <a:solidFill>
            <a:schemeClr val="tx1"/>
          </a:solidFill>
          <a:latin typeface="+mn-lt"/>
          <a:ea typeface="+mn-ea"/>
          <a:cs typeface="+mn-cs"/>
        </a:defRPr>
      </a:lvl5pPr>
      <a:lvl6pPr marL="3576013" indent="-325092" algn="l" defTabSz="1300368"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6pPr>
      <a:lvl7pPr marL="4226197" indent="-325092" algn="l" defTabSz="1300368"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7pPr>
      <a:lvl8pPr marL="4876381" indent="-325092" algn="l" defTabSz="1300368"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8pPr>
      <a:lvl9pPr marL="5526565" indent="-325092" algn="l" defTabSz="1300368" rtl="0" eaLnBrk="1" latinLnBrk="0" hangingPunct="1">
        <a:lnSpc>
          <a:spcPct val="90000"/>
        </a:lnSpc>
        <a:spcBef>
          <a:spcPts val="711"/>
        </a:spcBef>
        <a:buFont typeface="Arial" panose="020B0604020202020204" pitchFamily="34" charset="0"/>
        <a:buChar char="•"/>
        <a:defRPr sz="2560" kern="1200">
          <a:solidFill>
            <a:schemeClr val="tx1"/>
          </a:solidFill>
          <a:latin typeface="+mn-lt"/>
          <a:ea typeface="+mn-ea"/>
          <a:cs typeface="+mn-cs"/>
        </a:defRPr>
      </a:lvl9pPr>
    </p:bodyStyle>
    <p:otherStyle>
      <a:defPPr>
        <a:defRPr lang="en-US"/>
      </a:defPPr>
      <a:lvl1pPr marL="0" algn="l" defTabSz="1300368" rtl="0" eaLnBrk="1" latinLnBrk="0" hangingPunct="1">
        <a:defRPr sz="2560" kern="1200">
          <a:solidFill>
            <a:schemeClr val="tx1"/>
          </a:solidFill>
          <a:latin typeface="+mn-lt"/>
          <a:ea typeface="+mn-ea"/>
          <a:cs typeface="+mn-cs"/>
        </a:defRPr>
      </a:lvl1pPr>
      <a:lvl2pPr marL="650184" algn="l" defTabSz="1300368" rtl="0" eaLnBrk="1" latinLnBrk="0" hangingPunct="1">
        <a:defRPr sz="2560" kern="1200">
          <a:solidFill>
            <a:schemeClr val="tx1"/>
          </a:solidFill>
          <a:latin typeface="+mn-lt"/>
          <a:ea typeface="+mn-ea"/>
          <a:cs typeface="+mn-cs"/>
        </a:defRPr>
      </a:lvl2pPr>
      <a:lvl3pPr marL="1300368" algn="l" defTabSz="1300368" rtl="0" eaLnBrk="1" latinLnBrk="0" hangingPunct="1">
        <a:defRPr sz="2560" kern="1200">
          <a:solidFill>
            <a:schemeClr val="tx1"/>
          </a:solidFill>
          <a:latin typeface="+mn-lt"/>
          <a:ea typeface="+mn-ea"/>
          <a:cs typeface="+mn-cs"/>
        </a:defRPr>
      </a:lvl3pPr>
      <a:lvl4pPr marL="1950552" algn="l" defTabSz="1300368" rtl="0" eaLnBrk="1" latinLnBrk="0" hangingPunct="1">
        <a:defRPr sz="2560" kern="1200">
          <a:solidFill>
            <a:schemeClr val="tx1"/>
          </a:solidFill>
          <a:latin typeface="+mn-lt"/>
          <a:ea typeface="+mn-ea"/>
          <a:cs typeface="+mn-cs"/>
        </a:defRPr>
      </a:lvl4pPr>
      <a:lvl5pPr marL="2600736" algn="l" defTabSz="1300368" rtl="0" eaLnBrk="1" latinLnBrk="0" hangingPunct="1">
        <a:defRPr sz="2560" kern="1200">
          <a:solidFill>
            <a:schemeClr val="tx1"/>
          </a:solidFill>
          <a:latin typeface="+mn-lt"/>
          <a:ea typeface="+mn-ea"/>
          <a:cs typeface="+mn-cs"/>
        </a:defRPr>
      </a:lvl5pPr>
      <a:lvl6pPr marL="3250921" algn="l" defTabSz="1300368" rtl="0" eaLnBrk="1" latinLnBrk="0" hangingPunct="1">
        <a:defRPr sz="2560" kern="1200">
          <a:solidFill>
            <a:schemeClr val="tx1"/>
          </a:solidFill>
          <a:latin typeface="+mn-lt"/>
          <a:ea typeface="+mn-ea"/>
          <a:cs typeface="+mn-cs"/>
        </a:defRPr>
      </a:lvl6pPr>
      <a:lvl7pPr marL="3901105" algn="l" defTabSz="1300368" rtl="0" eaLnBrk="1" latinLnBrk="0" hangingPunct="1">
        <a:defRPr sz="2560" kern="1200">
          <a:solidFill>
            <a:schemeClr val="tx1"/>
          </a:solidFill>
          <a:latin typeface="+mn-lt"/>
          <a:ea typeface="+mn-ea"/>
          <a:cs typeface="+mn-cs"/>
        </a:defRPr>
      </a:lvl7pPr>
      <a:lvl8pPr marL="4551289" algn="l" defTabSz="1300368" rtl="0" eaLnBrk="1" latinLnBrk="0" hangingPunct="1">
        <a:defRPr sz="2560" kern="1200">
          <a:solidFill>
            <a:schemeClr val="tx1"/>
          </a:solidFill>
          <a:latin typeface="+mn-lt"/>
          <a:ea typeface="+mn-ea"/>
          <a:cs typeface="+mn-cs"/>
        </a:defRPr>
      </a:lvl8pPr>
      <a:lvl9pPr marL="5201473" algn="l" defTabSz="1300368" rtl="0" eaLnBrk="1" latinLnBrk="0" hangingPunct="1">
        <a:defRPr sz="2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el 18"/>
          <p:cNvSpPr>
            <a:spLocks noGrp="1"/>
          </p:cNvSpPr>
          <p:nvPr>
            <p:ph type="ctrTitle"/>
          </p:nvPr>
        </p:nvSpPr>
        <p:spPr>
          <a:xfrm>
            <a:off x="1161535" y="2150076"/>
            <a:ext cx="15927860" cy="4436316"/>
          </a:xfrm>
        </p:spPr>
        <p:txBody>
          <a:bodyPr/>
          <a:lstStyle/>
          <a:p>
            <a:pPr algn="ctr"/>
            <a:r>
              <a:rPr lang="en-US" sz="7200" b="1" u="none" dirty="0" smtClean="0"/>
              <a:t/>
            </a:r>
            <a:br>
              <a:rPr lang="en-US" sz="7200" b="1" u="none" dirty="0" smtClean="0"/>
            </a:br>
            <a:r>
              <a:rPr lang="en-GB" sz="6000" b="1" u="none" dirty="0"/>
              <a:t>THE CAUSES AND CURES OF SCURVY.</a:t>
            </a:r>
            <a:r>
              <a:rPr lang="en-US" sz="6000" u="none" dirty="0"/>
              <a:t/>
            </a:r>
            <a:br>
              <a:rPr lang="en-US" sz="6000" u="none" dirty="0"/>
            </a:br>
            <a:r>
              <a:rPr lang="en-GB" sz="6000" b="1" u="none" dirty="0"/>
              <a:t>HOW MODERN WAS JAMES LIND’S METHODOLOGY</a:t>
            </a:r>
            <a:r>
              <a:rPr lang="en-GB" sz="6000" b="1" u="none" dirty="0" smtClean="0"/>
              <a:t>?</a:t>
            </a:r>
            <a:endParaRPr lang="nl-NL" sz="6000" u="none" dirty="0"/>
          </a:p>
        </p:txBody>
      </p:sp>
      <p:sp>
        <p:nvSpPr>
          <p:cNvPr id="20" name="Ondertitel 19"/>
          <p:cNvSpPr>
            <a:spLocks noGrp="1"/>
          </p:cNvSpPr>
          <p:nvPr>
            <p:ph type="subTitle" idx="1"/>
          </p:nvPr>
        </p:nvSpPr>
        <p:spPr/>
        <p:txBody>
          <a:bodyPr/>
          <a:lstStyle/>
          <a:p>
            <a:r>
              <a:rPr lang="nl-NL" dirty="0" smtClean="0"/>
              <a:t>Erik Weber &amp; Leen De </a:t>
            </a:r>
            <a:r>
              <a:rPr lang="nl-NL" dirty="0" err="1" smtClean="0"/>
              <a:t>Vreese</a:t>
            </a:r>
            <a:r>
              <a:rPr lang="nl-NL" dirty="0" smtClean="0"/>
              <a:t>						12/10/2018</a:t>
            </a:r>
            <a:endParaRPr lang="nl-NL" dirty="0"/>
          </a:p>
        </p:txBody>
      </p:sp>
      <p:sp>
        <p:nvSpPr>
          <p:cNvPr id="21" name="Tijdelijke aanduiding voor afbeelding 20"/>
          <p:cNvSpPr>
            <a:spLocks noGrp="1"/>
          </p:cNvSpPr>
          <p:nvPr>
            <p:ph type="pic" sz="quarter" idx="11"/>
          </p:nvPr>
        </p:nvSpPr>
        <p:spPr/>
      </p:sp>
      <p:sp>
        <p:nvSpPr>
          <p:cNvPr id="22" name="Tijdelijke aanduiding voor afbeelding 21"/>
          <p:cNvSpPr>
            <a:spLocks noGrp="1"/>
          </p:cNvSpPr>
          <p:nvPr>
            <p:ph type="pic" sz="quarter" idx="12"/>
          </p:nvPr>
        </p:nvSpPr>
        <p:spPr/>
      </p:sp>
      <p:sp>
        <p:nvSpPr>
          <p:cNvPr id="23" name="Tijdelijke aanduiding voor afbeelding 22"/>
          <p:cNvSpPr>
            <a:spLocks noGrp="1"/>
          </p:cNvSpPr>
          <p:nvPr>
            <p:ph type="pic" sz="quarter" idx="13"/>
          </p:nvPr>
        </p:nvSpPr>
        <p:spPr/>
      </p:sp>
      <p:sp>
        <p:nvSpPr>
          <p:cNvPr id="24" name="Tijdelijke aanduiding voor afbeelding 23"/>
          <p:cNvSpPr>
            <a:spLocks noGrp="1"/>
          </p:cNvSpPr>
          <p:nvPr>
            <p:ph type="pic" sz="quarter" idx="14"/>
          </p:nvPr>
        </p:nvSpPr>
        <p:spPr/>
      </p:sp>
      <p:sp>
        <p:nvSpPr>
          <p:cNvPr id="6" name="Text Placeholder Organsation L1/L2"/>
          <p:cNvSpPr>
            <a:spLocks noGrp="1"/>
          </p:cNvSpPr>
          <p:nvPr>
            <p:ph type="body" sz="quarter" idx="15"/>
          </p:nvPr>
        </p:nvSpPr>
        <p:spPr/>
        <p:txBody>
          <a:bodyPr/>
          <a:lstStyle/>
          <a:p>
            <a:r>
              <a:rPr lang="en-GB" dirty="0" smtClean="0"/>
              <a:t>department OF PHILOSOPHY AND MORAL SCIENCE</a:t>
            </a:r>
          </a:p>
          <a:p>
            <a:pPr lvl="1"/>
            <a:r>
              <a:rPr lang="en-GB" dirty="0" smtClean="0"/>
              <a:t>Centre for Logic and Philosophy of Science</a:t>
            </a:r>
            <a:endParaRPr lang="en-GB" dirty="0"/>
          </a:p>
        </p:txBody>
      </p:sp>
    </p:spTree>
    <p:extLst>
      <p:ext uri="{BB962C8B-B14F-4D97-AF65-F5344CB8AC3E}">
        <p14:creationId xmlns:p14="http://schemas.microsoft.com/office/powerpoint/2010/main" val="33556180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err="1" smtClean="0"/>
              <a:t>Comments</a:t>
            </a:r>
            <a:r>
              <a:rPr lang="nl-NL" dirty="0" smtClean="0"/>
              <a:t> (1)</a:t>
            </a:r>
            <a:endParaRPr lang="en-US" dirty="0"/>
          </a:p>
        </p:txBody>
      </p:sp>
      <p:sp>
        <p:nvSpPr>
          <p:cNvPr id="3" name="Tijdelijke aanduiding voor inhoud 2"/>
          <p:cNvSpPr>
            <a:spLocks noGrp="1"/>
          </p:cNvSpPr>
          <p:nvPr>
            <p:ph idx="1"/>
          </p:nvPr>
        </p:nvSpPr>
        <p:spPr/>
        <p:txBody>
          <a:bodyPr>
            <a:normAutofit/>
          </a:bodyPr>
          <a:lstStyle/>
          <a:p>
            <a:pPr>
              <a:buFont typeface="Wingdings" pitchFamily="2" charset="2"/>
              <a:buChar char="§"/>
            </a:pPr>
            <a:r>
              <a:rPr lang="nl-NL" sz="2600" dirty="0" err="1" smtClean="0"/>
              <a:t>Because</a:t>
            </a:r>
            <a:r>
              <a:rPr lang="nl-NL" sz="2600" dirty="0" smtClean="0"/>
              <a:t> of </a:t>
            </a:r>
            <a:r>
              <a:rPr lang="nl-NL" sz="2600" dirty="0" err="1" smtClean="0"/>
              <a:t>everything</a:t>
            </a:r>
            <a:r>
              <a:rPr lang="nl-NL" sz="2600" dirty="0" smtClean="0"/>
              <a:t> </a:t>
            </a:r>
            <a:r>
              <a:rPr lang="nl-NL" sz="2600" dirty="0" err="1" smtClean="0"/>
              <a:t>that</a:t>
            </a:r>
            <a:r>
              <a:rPr lang="nl-NL" sz="2600" dirty="0" smtClean="0"/>
              <a:t> is absent, </a:t>
            </a:r>
            <a:r>
              <a:rPr lang="nl-NL" sz="2600" dirty="0" err="1" smtClean="0"/>
              <a:t>it</a:t>
            </a:r>
            <a:r>
              <a:rPr lang="nl-NL" sz="2600" dirty="0" smtClean="0"/>
              <a:t> is </a:t>
            </a:r>
            <a:r>
              <a:rPr lang="nl-NL" sz="2600" dirty="0" err="1" smtClean="0"/>
              <a:t>an</a:t>
            </a:r>
            <a:r>
              <a:rPr lang="nl-NL" sz="2600" dirty="0" smtClean="0"/>
              <a:t> </a:t>
            </a:r>
            <a:r>
              <a:rPr lang="nl-NL" sz="2600" dirty="0" err="1" smtClean="0"/>
              <a:t>interesting</a:t>
            </a:r>
            <a:r>
              <a:rPr lang="nl-NL" sz="2600" dirty="0" smtClean="0"/>
              <a:t> contrast case </a:t>
            </a:r>
            <a:r>
              <a:rPr lang="nl-NL" sz="2600" dirty="0" err="1" smtClean="0"/>
              <a:t>for</a:t>
            </a:r>
            <a:r>
              <a:rPr lang="nl-NL" sz="2600" dirty="0" smtClean="0"/>
              <a:t> </a:t>
            </a:r>
            <a:r>
              <a:rPr lang="nl-NL" sz="2600" dirty="0" err="1" smtClean="0"/>
              <a:t>educational</a:t>
            </a:r>
            <a:r>
              <a:rPr lang="nl-NL" sz="2600" dirty="0" smtClean="0"/>
              <a:t> </a:t>
            </a:r>
            <a:r>
              <a:rPr lang="nl-NL" sz="2600" dirty="0" err="1" smtClean="0"/>
              <a:t>purposes</a:t>
            </a:r>
            <a:r>
              <a:rPr lang="nl-NL" sz="2600" dirty="0" smtClean="0"/>
              <a:t>.</a:t>
            </a:r>
          </a:p>
          <a:p>
            <a:pPr>
              <a:buFont typeface="Wingdings" pitchFamily="2" charset="2"/>
              <a:buChar char="§"/>
            </a:pPr>
            <a:endParaRPr lang="nl-NL" sz="3100" dirty="0" smtClean="0"/>
          </a:p>
          <a:p>
            <a:pPr>
              <a:buFont typeface="Wingdings" pitchFamily="2" charset="2"/>
              <a:buChar char="§"/>
            </a:pPr>
            <a:r>
              <a:rPr lang="nl-NL" sz="2600" dirty="0" err="1" smtClean="0"/>
              <a:t>Starting</a:t>
            </a:r>
            <a:r>
              <a:rPr lang="nl-NL" sz="2600" dirty="0" smtClean="0"/>
              <a:t> point of  a story </a:t>
            </a:r>
            <a:r>
              <a:rPr lang="nl-NL" sz="2600" dirty="0" err="1" smtClean="0"/>
              <a:t>about</a:t>
            </a:r>
            <a:r>
              <a:rPr lang="nl-NL" sz="2600" dirty="0" smtClean="0"/>
              <a:t> the </a:t>
            </a:r>
            <a:r>
              <a:rPr lang="nl-NL" sz="2600" dirty="0" err="1" smtClean="0"/>
              <a:t>evolution</a:t>
            </a:r>
            <a:r>
              <a:rPr lang="nl-NL" sz="2600" dirty="0" smtClean="0"/>
              <a:t> of </a:t>
            </a:r>
            <a:r>
              <a:rPr lang="nl-NL" sz="2600" dirty="0" err="1" smtClean="0"/>
              <a:t>ideas</a:t>
            </a:r>
            <a:r>
              <a:rPr lang="nl-NL" sz="2600" dirty="0" smtClean="0"/>
              <a:t> </a:t>
            </a:r>
            <a:r>
              <a:rPr lang="nl-NL" sz="2600" dirty="0" err="1" smtClean="0"/>
              <a:t>about</a:t>
            </a:r>
            <a:r>
              <a:rPr lang="nl-NL" sz="2600" dirty="0" smtClean="0"/>
              <a:t> </a:t>
            </a:r>
            <a:r>
              <a:rPr lang="nl-NL" sz="2600" dirty="0" err="1" smtClean="0"/>
              <a:t>what</a:t>
            </a:r>
            <a:r>
              <a:rPr lang="nl-NL" sz="2600" dirty="0" smtClean="0"/>
              <a:t> a </a:t>
            </a:r>
            <a:r>
              <a:rPr lang="nl-NL" sz="2600" dirty="0" err="1" smtClean="0"/>
              <a:t>good</a:t>
            </a:r>
            <a:r>
              <a:rPr lang="nl-NL" sz="2600" dirty="0" smtClean="0"/>
              <a:t> </a:t>
            </a:r>
            <a:r>
              <a:rPr lang="nl-NL" sz="2600" dirty="0" err="1" smtClean="0"/>
              <a:t>scientific</a:t>
            </a:r>
            <a:r>
              <a:rPr lang="nl-NL" sz="2600" dirty="0" smtClean="0"/>
              <a:t> </a:t>
            </a:r>
            <a:r>
              <a:rPr lang="nl-NL" sz="2600" dirty="0" err="1" smtClean="0"/>
              <a:t>investigation</a:t>
            </a:r>
            <a:r>
              <a:rPr lang="nl-NL" sz="2600" dirty="0" smtClean="0"/>
              <a:t> in the </a:t>
            </a:r>
            <a:r>
              <a:rPr lang="nl-NL" sz="2600" dirty="0" err="1" smtClean="0"/>
              <a:t>biomedical</a:t>
            </a:r>
            <a:r>
              <a:rPr lang="nl-NL" sz="2600" dirty="0" smtClean="0"/>
              <a:t> </a:t>
            </a:r>
            <a:r>
              <a:rPr lang="nl-NL" sz="2600" dirty="0" err="1" smtClean="0"/>
              <a:t>sciences</a:t>
            </a:r>
            <a:r>
              <a:rPr lang="nl-NL" sz="2600" dirty="0" smtClean="0"/>
              <a:t> (more </a:t>
            </a:r>
            <a:r>
              <a:rPr lang="nl-NL" sz="2600" dirty="0" err="1" smtClean="0"/>
              <a:t>precisely</a:t>
            </a:r>
            <a:r>
              <a:rPr lang="nl-NL" sz="2600" dirty="0" smtClean="0"/>
              <a:t>: </a:t>
            </a:r>
            <a:r>
              <a:rPr lang="nl-NL" sz="2600" dirty="0" err="1" smtClean="0"/>
              <a:t>therapy</a:t>
            </a:r>
            <a:r>
              <a:rPr lang="nl-NL" sz="2600" dirty="0" smtClean="0"/>
              <a:t>)/cure) is. </a:t>
            </a:r>
            <a:endParaRPr lang="nl-NL" sz="2600" dirty="0"/>
          </a:p>
          <a:p>
            <a:pPr>
              <a:buFont typeface="Wingdings" pitchFamily="2" charset="2"/>
              <a:buChar char="§"/>
            </a:pPr>
            <a:endParaRPr lang="nl-NL" sz="2600" dirty="0" smtClean="0"/>
          </a:p>
          <a:p>
            <a:pPr>
              <a:buFont typeface="Wingdings" pitchFamily="2" charset="2"/>
              <a:buChar char="§"/>
            </a:pPr>
            <a:r>
              <a:rPr lang="en-US" sz="2600" dirty="0" smtClean="0"/>
              <a:t>In </a:t>
            </a:r>
            <a:r>
              <a:rPr lang="en-US" sz="2600" dirty="0" smtClean="0"/>
              <a:t>a lemma on ‘Statistics, History of’, A. </a:t>
            </a:r>
            <a:r>
              <a:rPr lang="en-US" sz="2600" dirty="0" err="1" smtClean="0"/>
              <a:t>Desrosières</a:t>
            </a:r>
            <a:r>
              <a:rPr lang="en-US" sz="2600" dirty="0" smtClean="0"/>
              <a:t> writes:</a:t>
            </a:r>
          </a:p>
          <a:p>
            <a:pPr marL="720000" lvl="1" indent="0">
              <a:buNone/>
            </a:pPr>
            <a:r>
              <a:rPr lang="en-US" sz="2600" dirty="0" smtClean="0"/>
              <a:t>“Current mathematical statistics proceed from the works of Karl Pearson and his successors: his son </a:t>
            </a:r>
            <a:r>
              <a:rPr lang="en-US" sz="2600" dirty="0" err="1" smtClean="0"/>
              <a:t>Egon</a:t>
            </a:r>
            <a:r>
              <a:rPr lang="en-US" sz="2600" dirty="0" smtClean="0"/>
              <a:t> Pearson (1895–1980), the Polish mathematician Jerzy </a:t>
            </a:r>
            <a:r>
              <a:rPr lang="en-US" sz="2600" dirty="0" err="1" smtClean="0"/>
              <a:t>Neyman</a:t>
            </a:r>
            <a:r>
              <a:rPr lang="en-US" sz="2600" dirty="0" smtClean="0"/>
              <a:t> (1894–1981), the statistician pioneering in agricultural experimentation Ronald Fisher (1890–1962), and finally the engineer and beer brewer William </a:t>
            </a:r>
            <a:r>
              <a:rPr lang="en-US" sz="2600" dirty="0" err="1" smtClean="0"/>
              <a:t>Gosset</a:t>
            </a:r>
            <a:r>
              <a:rPr lang="en-US" sz="2600" dirty="0" smtClean="0"/>
              <a:t>, alias Student (1876–1937). These </a:t>
            </a:r>
            <a:r>
              <a:rPr lang="en-US" sz="2600" dirty="0" smtClean="0"/>
              <a:t>developments </a:t>
            </a:r>
            <a:r>
              <a:rPr lang="en-US" sz="2600" dirty="0" smtClean="0"/>
              <a:t>were the result of an increasingly thorough integration of so-called ‘inferential’ statistics into probabilistic models.” (2001, p. 15085)</a:t>
            </a:r>
          </a:p>
          <a:p>
            <a:pPr>
              <a:buFont typeface="Wingdings" pitchFamily="2" charset="2"/>
              <a:buChar char="§"/>
            </a:pPr>
            <a:endParaRPr lang="nl-NL" sz="2600" dirty="0"/>
          </a:p>
          <a:p>
            <a:pPr>
              <a:buFont typeface="Wingdings" pitchFamily="2" charset="2"/>
              <a:buChar char="§"/>
            </a:pPr>
            <a:endParaRPr lang="nl-NL" sz="2600" dirty="0" smtClean="0"/>
          </a:p>
          <a:p>
            <a:endParaRPr lang="nl-NL" sz="2600" dirty="0"/>
          </a:p>
          <a:p>
            <a:endParaRPr lang="en-US" sz="2600" dirty="0"/>
          </a:p>
        </p:txBody>
      </p:sp>
      <p:sp>
        <p:nvSpPr>
          <p:cNvPr id="4" name="Tijdelijke aanduiding voor dianummer 3"/>
          <p:cNvSpPr>
            <a:spLocks noGrp="1"/>
          </p:cNvSpPr>
          <p:nvPr>
            <p:ph type="sldNum" sz="quarter" idx="12"/>
          </p:nvPr>
        </p:nvSpPr>
        <p:spPr/>
        <p:txBody>
          <a:bodyPr/>
          <a:lstStyle/>
          <a:p>
            <a:fld id="{7AE184E0-0BD4-4705-A12B-9B71DDE63301}" type="slidenum">
              <a:rPr lang="en-GB" noProof="0" smtClean="0"/>
              <a:t>10</a:t>
            </a:fld>
            <a:endParaRPr lang="en-GB" noProof="0" dirty="0"/>
          </a:p>
        </p:txBody>
      </p:sp>
    </p:spTree>
    <p:extLst>
      <p:ext uri="{BB962C8B-B14F-4D97-AF65-F5344CB8AC3E}">
        <p14:creationId xmlns:p14="http://schemas.microsoft.com/office/powerpoint/2010/main" val="8054922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err="1" smtClean="0"/>
              <a:t>Comments</a:t>
            </a:r>
            <a:r>
              <a:rPr lang="nl-NL" dirty="0" smtClean="0"/>
              <a:t> (2)</a:t>
            </a:r>
            <a:endParaRPr lang="en-US" dirty="0"/>
          </a:p>
        </p:txBody>
      </p:sp>
      <p:sp>
        <p:nvSpPr>
          <p:cNvPr id="3" name="Tijdelijke aanduiding voor inhoud 2"/>
          <p:cNvSpPr>
            <a:spLocks noGrp="1"/>
          </p:cNvSpPr>
          <p:nvPr>
            <p:ph idx="1"/>
          </p:nvPr>
        </p:nvSpPr>
        <p:spPr/>
        <p:txBody>
          <a:bodyPr>
            <a:normAutofit/>
          </a:bodyPr>
          <a:lstStyle/>
          <a:p>
            <a:pPr>
              <a:buFont typeface="Wingdings" pitchFamily="2" charset="2"/>
              <a:buChar char="§"/>
            </a:pPr>
            <a:r>
              <a:rPr lang="nl-NL" sz="2600" dirty="0" smtClean="0"/>
              <a:t>In </a:t>
            </a:r>
            <a:r>
              <a:rPr lang="nl-NL" sz="2600" dirty="0"/>
              <a:t>a lemma on ‘Placebo Studies </a:t>
            </a:r>
            <a:r>
              <a:rPr lang="nl-NL" sz="2600" dirty="0" smtClean="0"/>
              <a:t>Double-blind </a:t>
            </a:r>
            <a:r>
              <a:rPr lang="nl-NL" sz="2600" dirty="0"/>
              <a:t>Studies)’ E. </a:t>
            </a:r>
            <a:r>
              <a:rPr lang="nl-NL" sz="2600" dirty="0" err="1"/>
              <a:t>Shapiro</a:t>
            </a:r>
            <a:r>
              <a:rPr lang="nl-NL" sz="2600" dirty="0"/>
              <a:t> </a:t>
            </a:r>
            <a:r>
              <a:rPr lang="nl-NL" sz="2600" dirty="0" err="1"/>
              <a:t>writes</a:t>
            </a:r>
            <a:r>
              <a:rPr lang="nl-NL" sz="2600" dirty="0"/>
              <a:t>:</a:t>
            </a:r>
          </a:p>
          <a:p>
            <a:pPr marL="720000" lvl="1" indent="0">
              <a:buNone/>
            </a:pPr>
            <a:r>
              <a:rPr lang="nl-NL" sz="2600" dirty="0"/>
              <a:t>“A  </a:t>
            </a:r>
            <a:r>
              <a:rPr lang="en-US" sz="2600" dirty="0"/>
              <a:t>major milestone was a single-blind study in </a:t>
            </a:r>
            <a:r>
              <a:rPr lang="en-US" sz="2600" dirty="0">
                <a:solidFill>
                  <a:srgbClr val="FF0000"/>
                </a:solidFill>
              </a:rPr>
              <a:t>1932,</a:t>
            </a:r>
            <a:r>
              <a:rPr lang="en-US" sz="2600" dirty="0"/>
              <a:t> when Harry Gold tested the use of xanthine against placebo (lactose) for cardiac pain. He realized that physicians were asking the patients leading questions and prejudicing answers, and thereafter, tried to blind the physicians, as well. In </a:t>
            </a:r>
            <a:r>
              <a:rPr lang="en-US" sz="2600" dirty="0">
                <a:solidFill>
                  <a:srgbClr val="FF0000"/>
                </a:solidFill>
              </a:rPr>
              <a:t>1935</a:t>
            </a:r>
            <a:r>
              <a:rPr lang="en-US" sz="2600" dirty="0"/>
              <a:t>, </a:t>
            </a:r>
            <a:r>
              <a:rPr lang="en-US" sz="2600" dirty="0" err="1"/>
              <a:t>Hediger</a:t>
            </a:r>
            <a:r>
              <a:rPr lang="en-US" sz="2600" dirty="0"/>
              <a:t> and Gold compared two forms of ether in a ‘blind test’ and legitimized the use of placebos. […]</a:t>
            </a:r>
          </a:p>
          <a:p>
            <a:pPr marL="720000" lvl="1" indent="0">
              <a:buNone/>
            </a:pPr>
            <a:r>
              <a:rPr lang="en-US" sz="2600" dirty="0"/>
              <a:t>Like </a:t>
            </a:r>
            <a:r>
              <a:rPr lang="en-US" sz="2600" dirty="0" err="1"/>
              <a:t>Sollmann</a:t>
            </a:r>
            <a:r>
              <a:rPr lang="en-US" sz="2600" dirty="0"/>
              <a:t> earlier, Gold in the 1930s failed to have an immediate effect on medical practice. However, throughout the next two decades, researchers flocked to work with him and the new methodology, and he supervised many double-blind, placebo controlled studies. In a 1950s interview with Shapiro, Gold said, ‘The placebo and the double-blind were companions after our </a:t>
            </a:r>
            <a:r>
              <a:rPr lang="en-US" sz="2600" dirty="0">
                <a:solidFill>
                  <a:srgbClr val="FF0000"/>
                </a:solidFill>
              </a:rPr>
              <a:t>1937</a:t>
            </a:r>
            <a:r>
              <a:rPr lang="en-US" sz="2600" dirty="0"/>
              <a:t> study.’ “ (p. 11457</a:t>
            </a:r>
            <a:r>
              <a:rPr lang="en-US" sz="2600" dirty="0" smtClean="0"/>
              <a:t>)</a:t>
            </a:r>
          </a:p>
          <a:p>
            <a:pPr marL="720000" lvl="1" indent="0">
              <a:buNone/>
            </a:pPr>
            <a:endParaRPr lang="en-US" sz="2600" dirty="0" smtClean="0"/>
          </a:p>
          <a:p>
            <a:pPr marL="720000" lvl="1" indent="0">
              <a:buNone/>
            </a:pPr>
            <a:r>
              <a:rPr lang="en-US" sz="2600" dirty="0" smtClean="0"/>
              <a:t> </a:t>
            </a:r>
            <a:endParaRPr lang="en-US" sz="2600" dirty="0"/>
          </a:p>
          <a:p>
            <a:pPr marL="720000" lvl="1" indent="0">
              <a:buNone/>
            </a:pPr>
            <a:endParaRPr lang="en-US" sz="2600" dirty="0" smtClean="0"/>
          </a:p>
          <a:p>
            <a:pPr marL="720000" lvl="1" indent="0">
              <a:buNone/>
            </a:pPr>
            <a:endParaRPr lang="en-US" sz="2800" dirty="0" smtClean="0"/>
          </a:p>
          <a:p>
            <a:pPr marL="720000" lvl="1" indent="0">
              <a:buNone/>
            </a:pPr>
            <a:endParaRPr lang="nl-NL" sz="3400" dirty="0"/>
          </a:p>
          <a:p>
            <a:pPr marL="720000" lvl="1" indent="0">
              <a:buNone/>
            </a:pPr>
            <a:endParaRPr lang="en-US" sz="3400" dirty="0" smtClean="0"/>
          </a:p>
          <a:p>
            <a:pPr marL="720000" lvl="1" indent="0">
              <a:buNone/>
            </a:pPr>
            <a:endParaRPr lang="en-US" sz="4200" dirty="0"/>
          </a:p>
          <a:p>
            <a:pPr marL="720000" lvl="1" indent="0">
              <a:buNone/>
            </a:pPr>
            <a:endParaRPr lang="nl-NL" sz="4200" dirty="0"/>
          </a:p>
          <a:p>
            <a:endParaRPr lang="en-US" sz="4200" dirty="0"/>
          </a:p>
        </p:txBody>
      </p:sp>
      <p:sp>
        <p:nvSpPr>
          <p:cNvPr id="4" name="Tijdelijke aanduiding voor dianummer 3"/>
          <p:cNvSpPr>
            <a:spLocks noGrp="1"/>
          </p:cNvSpPr>
          <p:nvPr>
            <p:ph type="sldNum" sz="quarter" idx="12"/>
          </p:nvPr>
        </p:nvSpPr>
        <p:spPr/>
        <p:txBody>
          <a:bodyPr/>
          <a:lstStyle/>
          <a:p>
            <a:fld id="{7AE184E0-0BD4-4705-A12B-9B71DDE63301}" type="slidenum">
              <a:rPr lang="en-GB" noProof="0" smtClean="0"/>
              <a:t>11</a:t>
            </a:fld>
            <a:endParaRPr lang="en-GB" noProof="0" dirty="0"/>
          </a:p>
        </p:txBody>
      </p:sp>
    </p:spTree>
    <p:extLst>
      <p:ext uri="{BB962C8B-B14F-4D97-AF65-F5344CB8AC3E}">
        <p14:creationId xmlns:p14="http://schemas.microsoft.com/office/powerpoint/2010/main" val="3310738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err="1" smtClean="0"/>
              <a:t>Comments</a:t>
            </a:r>
            <a:r>
              <a:rPr lang="nl-NL" dirty="0" smtClean="0"/>
              <a:t> (3)</a:t>
            </a:r>
            <a:endParaRPr lang="nl-BE" dirty="0"/>
          </a:p>
        </p:txBody>
      </p:sp>
      <p:sp>
        <p:nvSpPr>
          <p:cNvPr id="3" name="Tijdelijke aanduiding voor inhoud 2"/>
          <p:cNvSpPr>
            <a:spLocks noGrp="1"/>
          </p:cNvSpPr>
          <p:nvPr>
            <p:ph idx="1"/>
          </p:nvPr>
        </p:nvSpPr>
        <p:spPr/>
        <p:txBody>
          <a:bodyPr>
            <a:normAutofit/>
          </a:bodyPr>
          <a:lstStyle/>
          <a:p>
            <a:pPr algn="just">
              <a:buFont typeface="Wingdings" panose="05000000000000000000" pitchFamily="2" charset="2"/>
              <a:buChar char="§"/>
            </a:pPr>
            <a:r>
              <a:rPr lang="en-US" sz="2600" dirty="0" smtClean="0"/>
              <a:t>Final results</a:t>
            </a:r>
          </a:p>
          <a:p>
            <a:pPr marL="720000" lvl="1" indent="0" algn="just">
              <a:lnSpc>
                <a:spcPct val="100000"/>
              </a:lnSpc>
              <a:buNone/>
            </a:pPr>
            <a:r>
              <a:rPr lang="en-US" sz="2600" dirty="0" smtClean="0"/>
              <a:t>“It </a:t>
            </a:r>
            <a:r>
              <a:rPr lang="en-US" sz="2600" dirty="0"/>
              <a:t>was not until the 1950s, when antibiotics </a:t>
            </a:r>
            <a:r>
              <a:rPr lang="en-US" sz="2600" dirty="0" smtClean="0"/>
              <a:t>were discovered </a:t>
            </a:r>
            <a:r>
              <a:rPr lang="en-US" sz="2600" dirty="0"/>
              <a:t>and mechanisms of several </a:t>
            </a:r>
            <a:r>
              <a:rPr lang="en-US" sz="2600" dirty="0" smtClean="0"/>
              <a:t>metabolic diseases </a:t>
            </a:r>
            <a:r>
              <a:rPr lang="en-US" sz="2600" dirty="0"/>
              <a:t>understood that modern medicine began, </a:t>
            </a:r>
            <a:r>
              <a:rPr lang="en-US" sz="2600" dirty="0" smtClean="0"/>
              <a:t>and clinical </a:t>
            </a:r>
            <a:r>
              <a:rPr lang="en-US" sz="2600" dirty="0"/>
              <a:t>research could continue to make inroads</a:t>
            </a:r>
            <a:r>
              <a:rPr lang="en-US" sz="2600" dirty="0" smtClean="0"/>
              <a:t>. Through </a:t>
            </a:r>
            <a:r>
              <a:rPr lang="en-US" sz="2600" dirty="0"/>
              <a:t>the 1960s and 1970s, the scientific </a:t>
            </a:r>
            <a:r>
              <a:rPr lang="en-US" sz="2600" dirty="0" smtClean="0"/>
              <a:t>method superseded </a:t>
            </a:r>
            <a:r>
              <a:rPr lang="en-US" sz="2600" dirty="0"/>
              <a:t>authority and tradition. Treatments had </a:t>
            </a:r>
            <a:r>
              <a:rPr lang="en-US" sz="2600" dirty="0" smtClean="0"/>
              <a:t>to show </a:t>
            </a:r>
            <a:r>
              <a:rPr lang="en-US" sz="2600" dirty="0"/>
              <a:t>sensitivity, specificity, and predictability </a:t>
            </a:r>
            <a:r>
              <a:rPr lang="en-US" sz="2600" dirty="0" smtClean="0"/>
              <a:t>through statistically </a:t>
            </a:r>
            <a:r>
              <a:rPr lang="en-US" sz="2600" dirty="0"/>
              <a:t>sound </a:t>
            </a:r>
            <a:r>
              <a:rPr lang="en-US" sz="2600" dirty="0" smtClean="0"/>
              <a:t>techniques</a:t>
            </a:r>
            <a:r>
              <a:rPr lang="en-US" sz="2600" dirty="0"/>
              <a:t>, randomization, </a:t>
            </a:r>
            <a:r>
              <a:rPr lang="en-US" sz="2600" dirty="0" smtClean="0"/>
              <a:t>the double-blind </a:t>
            </a:r>
            <a:r>
              <a:rPr lang="en-US" sz="2600" dirty="0"/>
              <a:t>method, and placebo controls</a:t>
            </a:r>
            <a:r>
              <a:rPr lang="en-US" sz="2600" dirty="0" smtClean="0"/>
              <a:t>.” (pp. 11457-58)</a:t>
            </a:r>
            <a:endParaRPr lang="nl-BE" sz="2600" dirty="0"/>
          </a:p>
        </p:txBody>
      </p:sp>
      <p:sp>
        <p:nvSpPr>
          <p:cNvPr id="4" name="Tijdelijke aanduiding voor dianummer 3"/>
          <p:cNvSpPr>
            <a:spLocks noGrp="1"/>
          </p:cNvSpPr>
          <p:nvPr>
            <p:ph type="sldNum" sz="quarter" idx="12"/>
          </p:nvPr>
        </p:nvSpPr>
        <p:spPr/>
        <p:txBody>
          <a:bodyPr/>
          <a:lstStyle/>
          <a:p>
            <a:fld id="{7AE184E0-0BD4-4705-A12B-9B71DDE63301}" type="slidenum">
              <a:rPr lang="en-GB" noProof="0" smtClean="0"/>
              <a:t>12</a:t>
            </a:fld>
            <a:endParaRPr lang="en-GB" noProof="0" dirty="0"/>
          </a:p>
        </p:txBody>
      </p:sp>
    </p:spTree>
    <p:extLst>
      <p:ext uri="{BB962C8B-B14F-4D97-AF65-F5344CB8AC3E}">
        <p14:creationId xmlns:p14="http://schemas.microsoft.com/office/powerpoint/2010/main" val="2776633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err="1" smtClean="0"/>
              <a:t>Lind</a:t>
            </a:r>
            <a:r>
              <a:rPr lang="nl-NL" dirty="0" smtClean="0"/>
              <a:t> on The </a:t>
            </a:r>
            <a:r>
              <a:rPr lang="nl-NL" dirty="0" err="1" smtClean="0"/>
              <a:t>Cause</a:t>
            </a:r>
            <a:r>
              <a:rPr lang="nl-NL" dirty="0" smtClean="0"/>
              <a:t>(S) of </a:t>
            </a:r>
            <a:r>
              <a:rPr lang="nl-NL" dirty="0" err="1" smtClean="0"/>
              <a:t>scurvy</a:t>
            </a:r>
            <a:r>
              <a:rPr lang="nl-NL" dirty="0" smtClean="0"/>
              <a:t> (1)</a:t>
            </a:r>
            <a:endParaRPr lang="en-US" dirty="0"/>
          </a:p>
        </p:txBody>
      </p:sp>
      <p:sp>
        <p:nvSpPr>
          <p:cNvPr id="3" name="Tijdelijke aanduiding voor inhoud 2"/>
          <p:cNvSpPr>
            <a:spLocks noGrp="1"/>
          </p:cNvSpPr>
          <p:nvPr>
            <p:ph idx="1"/>
          </p:nvPr>
        </p:nvSpPr>
        <p:spPr/>
        <p:txBody>
          <a:bodyPr>
            <a:normAutofit fontScale="40000" lnSpcReduction="20000"/>
          </a:bodyPr>
          <a:lstStyle/>
          <a:p>
            <a:pPr>
              <a:buFont typeface="Wingdings" pitchFamily="2" charset="2"/>
              <a:buChar char="§"/>
            </a:pPr>
            <a:r>
              <a:rPr lang="nl-NL" sz="6500" dirty="0" smtClean="0"/>
              <a:t>‘</a:t>
            </a:r>
            <a:r>
              <a:rPr lang="nl-NL" sz="6500" dirty="0" err="1" smtClean="0"/>
              <a:t>Blocked</a:t>
            </a:r>
            <a:r>
              <a:rPr lang="nl-NL" sz="6500" dirty="0" smtClean="0"/>
              <a:t> </a:t>
            </a:r>
            <a:r>
              <a:rPr lang="nl-NL" sz="6500" dirty="0" err="1" smtClean="0"/>
              <a:t>perspiration</a:t>
            </a:r>
            <a:r>
              <a:rPr lang="nl-NL" sz="6500" dirty="0" smtClean="0"/>
              <a:t>’ </a:t>
            </a:r>
            <a:r>
              <a:rPr lang="nl-NL" sz="6500" dirty="0" err="1" smtClean="0"/>
              <a:t>theory</a:t>
            </a:r>
            <a:r>
              <a:rPr lang="nl-NL" sz="6500" dirty="0" smtClean="0"/>
              <a:t>:</a:t>
            </a:r>
          </a:p>
          <a:p>
            <a:pPr marL="720000" lvl="1" indent="0">
              <a:buNone/>
            </a:pPr>
            <a:r>
              <a:rPr lang="en-GB" sz="6500" dirty="0" smtClean="0"/>
              <a:t>“The </a:t>
            </a:r>
            <a:r>
              <a:rPr lang="en-GB" sz="6500" dirty="0"/>
              <a:t>body is made mainly of solid tissues and fluids. The fluids naturally tend to become corrupted. An important function of all the excretions, and especially of perspiration, is to evacuate these corrupted fluids from the body to keep only some healthy fluids inside. If the perspiration is blocked, the corrupted fluids act as a poison and produce some diseases</a:t>
            </a:r>
            <a:r>
              <a:rPr lang="en-GB" sz="6500" dirty="0" smtClean="0"/>
              <a:t>.” </a:t>
            </a:r>
            <a:r>
              <a:rPr lang="en-GB" sz="6500" dirty="0"/>
              <a:t>(</a:t>
            </a:r>
            <a:r>
              <a:rPr lang="en-GB" sz="6500" dirty="0" err="1"/>
              <a:t>Corruble</a:t>
            </a:r>
            <a:r>
              <a:rPr lang="en-GB" sz="6500" dirty="0"/>
              <a:t> &amp; </a:t>
            </a:r>
            <a:r>
              <a:rPr lang="en-GB" sz="6500" dirty="0" err="1"/>
              <a:t>Ganascia</a:t>
            </a:r>
            <a:r>
              <a:rPr lang="en-GB" sz="6500" dirty="0"/>
              <a:t> 1997, p. 217)</a:t>
            </a:r>
            <a:endParaRPr lang="en-US" sz="6500" dirty="0"/>
          </a:p>
          <a:p>
            <a:pPr marL="720000" lvl="1" indent="0">
              <a:buNone/>
            </a:pPr>
            <a:r>
              <a:rPr lang="en-GB" sz="6500" dirty="0" smtClean="0"/>
              <a:t>This </a:t>
            </a:r>
            <a:r>
              <a:rPr lang="en-GB" sz="6500" dirty="0"/>
              <a:t>theory was very popular around 1750 and was used to explain </a:t>
            </a:r>
            <a:r>
              <a:rPr lang="en-GB" sz="6500" dirty="0" err="1"/>
              <a:t>a.o.</a:t>
            </a:r>
            <a:r>
              <a:rPr lang="en-GB" sz="6500" dirty="0"/>
              <a:t> cholera and various fevers</a:t>
            </a:r>
            <a:r>
              <a:rPr lang="en-GB" sz="6500" dirty="0" smtClean="0"/>
              <a:t>.</a:t>
            </a:r>
          </a:p>
          <a:p>
            <a:endParaRPr lang="en-GB" sz="6500" dirty="0"/>
          </a:p>
          <a:p>
            <a:pPr>
              <a:buFont typeface="Wingdings" pitchFamily="2" charset="2"/>
              <a:buChar char="§"/>
            </a:pPr>
            <a:r>
              <a:rPr lang="en-GB" sz="6500" dirty="0" smtClean="0"/>
              <a:t>Lind believes that </a:t>
            </a:r>
            <a:r>
              <a:rPr lang="en-GB" sz="6500" dirty="0"/>
              <a:t>moisture blocks perspiration </a:t>
            </a:r>
            <a:r>
              <a:rPr lang="en-GB" sz="6500" dirty="0" smtClean="0"/>
              <a:t>(moisture </a:t>
            </a:r>
            <a:r>
              <a:rPr lang="en-GB" sz="6500" dirty="0"/>
              <a:t>constricts the pores in the </a:t>
            </a:r>
            <a:r>
              <a:rPr lang="en-GB" sz="6500" dirty="0" smtClean="0"/>
              <a:t>skin) and this leads to scurvy. So moist air is the main (or only?) cause of scurvy.</a:t>
            </a:r>
          </a:p>
          <a:p>
            <a:endParaRPr lang="en-US" sz="6500" dirty="0"/>
          </a:p>
          <a:p>
            <a:pPr>
              <a:buFont typeface="Wingdings" pitchFamily="2" charset="2"/>
              <a:buChar char="§"/>
            </a:pPr>
            <a:r>
              <a:rPr lang="en-GB" sz="6500" dirty="0" smtClean="0"/>
              <a:t>One </a:t>
            </a:r>
            <a:r>
              <a:rPr lang="en-GB" sz="6500" dirty="0"/>
              <a:t>can fight against the poisonous effect of the corrupted fluids by eating lemons, oranges and green vegetables. The acids (present in the fresh fruit/vegetable or formed during fermentation) restores the balance in the </a:t>
            </a:r>
            <a:r>
              <a:rPr lang="en-GB" sz="6500" dirty="0" err="1"/>
              <a:t>chyle</a:t>
            </a:r>
            <a:r>
              <a:rPr lang="en-GB" sz="6500" dirty="0"/>
              <a:t>, by acting as a detergent</a:t>
            </a:r>
            <a:r>
              <a:rPr lang="en-GB" sz="6500" dirty="0" smtClean="0"/>
              <a:t>. This explains </a:t>
            </a:r>
            <a:r>
              <a:rPr lang="en-GB" sz="6500" dirty="0"/>
              <a:t>the results of Lind’s experiment: the lemons and oranges block the causal mechanism that leads from moist air to scurvy.</a:t>
            </a:r>
            <a:endParaRPr lang="en-US" sz="6500" dirty="0"/>
          </a:p>
          <a:p>
            <a:endParaRPr lang="nl-NL" sz="6500" dirty="0" smtClean="0"/>
          </a:p>
        </p:txBody>
      </p:sp>
      <p:sp>
        <p:nvSpPr>
          <p:cNvPr id="4" name="Tijdelijke aanduiding voor dianummer 3"/>
          <p:cNvSpPr>
            <a:spLocks noGrp="1"/>
          </p:cNvSpPr>
          <p:nvPr>
            <p:ph type="sldNum" sz="quarter" idx="12"/>
          </p:nvPr>
        </p:nvSpPr>
        <p:spPr/>
        <p:txBody>
          <a:bodyPr/>
          <a:lstStyle/>
          <a:p>
            <a:fld id="{7AE184E0-0BD4-4705-A12B-9B71DDE63301}" type="slidenum">
              <a:rPr lang="en-GB" noProof="0" smtClean="0"/>
              <a:t>13</a:t>
            </a:fld>
            <a:endParaRPr lang="en-GB" noProof="0" dirty="0"/>
          </a:p>
        </p:txBody>
      </p:sp>
    </p:spTree>
    <p:extLst>
      <p:ext uri="{BB962C8B-B14F-4D97-AF65-F5344CB8AC3E}">
        <p14:creationId xmlns:p14="http://schemas.microsoft.com/office/powerpoint/2010/main" val="3668028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err="1" smtClean="0"/>
              <a:t>References</a:t>
            </a:r>
            <a:endParaRPr lang="en-US" dirty="0"/>
          </a:p>
        </p:txBody>
      </p:sp>
      <p:sp>
        <p:nvSpPr>
          <p:cNvPr id="3" name="Tijdelijke aanduiding voor inhoud 2"/>
          <p:cNvSpPr>
            <a:spLocks noGrp="1"/>
          </p:cNvSpPr>
          <p:nvPr>
            <p:ph idx="1"/>
          </p:nvPr>
        </p:nvSpPr>
        <p:spPr/>
        <p:txBody>
          <a:bodyPr>
            <a:normAutofit/>
          </a:bodyPr>
          <a:lstStyle/>
          <a:p>
            <a:pPr>
              <a:buFont typeface="Wingdings" pitchFamily="2" charset="2"/>
              <a:buChar char="§"/>
            </a:pPr>
            <a:r>
              <a:rPr lang="en-GB" sz="2600" dirty="0"/>
              <a:t>Carpenter Kenneth J. (1986), </a:t>
            </a:r>
            <a:r>
              <a:rPr lang="en-GB" sz="2600" i="1" dirty="0"/>
              <a:t>The History of Scurvy and Vitamin C</a:t>
            </a:r>
            <a:r>
              <a:rPr lang="en-GB" sz="2600" dirty="0"/>
              <a:t>. Cambridge: Cambridge University Press.</a:t>
            </a:r>
            <a:endParaRPr lang="en-US" sz="2600" dirty="0"/>
          </a:p>
          <a:p>
            <a:pPr>
              <a:buFont typeface="Wingdings" pitchFamily="2" charset="2"/>
              <a:buChar char="§"/>
            </a:pPr>
            <a:r>
              <a:rPr lang="en-GB" sz="2600" dirty="0" err="1"/>
              <a:t>Corruble</a:t>
            </a:r>
            <a:r>
              <a:rPr lang="en-GB" sz="2600" dirty="0"/>
              <a:t> Vincent &amp; </a:t>
            </a:r>
            <a:r>
              <a:rPr lang="en-GB" sz="2600" dirty="0" err="1"/>
              <a:t>Ganascia</a:t>
            </a:r>
            <a:r>
              <a:rPr lang="en-GB" sz="2600" dirty="0"/>
              <a:t> Jean-Gabriel (1997), ‘Induction and the Discovery of the Causes of Scurvy’, </a:t>
            </a:r>
            <a:r>
              <a:rPr lang="en-GB" sz="2600" i="1" dirty="0"/>
              <a:t>Artificial Intelligence </a:t>
            </a:r>
            <a:r>
              <a:rPr lang="en-GB" sz="2600" b="1" dirty="0"/>
              <a:t>91</a:t>
            </a:r>
            <a:r>
              <a:rPr lang="en-GB" sz="2600" dirty="0"/>
              <a:t>, pp. 205-223</a:t>
            </a:r>
            <a:r>
              <a:rPr lang="en-GB" sz="2600" dirty="0" smtClean="0"/>
              <a:t>.</a:t>
            </a:r>
          </a:p>
          <a:p>
            <a:pPr>
              <a:buFont typeface="Wingdings" pitchFamily="2" charset="2"/>
              <a:buChar char="§"/>
            </a:pPr>
            <a:r>
              <a:rPr lang="en-US" sz="2600" dirty="0" err="1" smtClean="0"/>
              <a:t>Desrosières</a:t>
            </a:r>
            <a:r>
              <a:rPr lang="en-US" sz="2600" dirty="0" smtClean="0"/>
              <a:t> A. (2001), ‘Statistics</a:t>
            </a:r>
            <a:r>
              <a:rPr lang="en-US" sz="2600" dirty="0"/>
              <a:t>, History </a:t>
            </a:r>
            <a:r>
              <a:rPr lang="en-US" sz="2600" dirty="0" smtClean="0"/>
              <a:t>of’, in Neil </a:t>
            </a:r>
            <a:r>
              <a:rPr lang="en-US" sz="2600" dirty="0"/>
              <a:t>J. </a:t>
            </a:r>
            <a:r>
              <a:rPr lang="en-US" sz="2600" dirty="0" err="1" smtClean="0"/>
              <a:t>Smelser</a:t>
            </a:r>
            <a:r>
              <a:rPr lang="en-US" sz="2600" dirty="0" smtClean="0"/>
              <a:t> &amp;Paul </a:t>
            </a:r>
            <a:r>
              <a:rPr lang="en-US" sz="2600" dirty="0"/>
              <a:t>B. </a:t>
            </a:r>
            <a:r>
              <a:rPr lang="en-US" sz="2600" dirty="0" err="1" smtClean="0"/>
              <a:t>Baltes</a:t>
            </a:r>
            <a:r>
              <a:rPr lang="en-US" sz="2600" dirty="0" smtClean="0"/>
              <a:t> (eds.), </a:t>
            </a:r>
            <a:r>
              <a:rPr lang="en-US" sz="2600" i="1" dirty="0" smtClean="0"/>
              <a:t>International </a:t>
            </a:r>
            <a:r>
              <a:rPr lang="en-US" sz="2600" i="1" dirty="0"/>
              <a:t>Encyclopedia of the Social &amp; Behavioral Sciences</a:t>
            </a:r>
            <a:r>
              <a:rPr lang="en-US" sz="2600" dirty="0" smtClean="0"/>
              <a:t>, </a:t>
            </a:r>
            <a:r>
              <a:rPr lang="en-US" sz="2600" dirty="0" err="1" smtClean="0"/>
              <a:t>Pergamon</a:t>
            </a:r>
            <a:r>
              <a:rPr lang="en-US" sz="2600" dirty="0" smtClean="0"/>
              <a:t>, pp. 5080-15085.,</a:t>
            </a:r>
            <a:endParaRPr lang="en-GB" sz="2600" dirty="0" smtClean="0"/>
          </a:p>
          <a:p>
            <a:pPr>
              <a:buFont typeface="Wingdings" pitchFamily="2" charset="2"/>
              <a:buChar char="§"/>
            </a:pPr>
            <a:r>
              <a:rPr lang="en-US" sz="2600" dirty="0" smtClean="0"/>
              <a:t>Shapiro E. (2001), ‘Placebo </a:t>
            </a:r>
            <a:r>
              <a:rPr lang="en-US" sz="2600" dirty="0"/>
              <a:t>Studies (Double-blind Studies</a:t>
            </a:r>
            <a:r>
              <a:rPr lang="en-US" sz="2600" dirty="0" smtClean="0"/>
              <a:t>)’ in Neil </a:t>
            </a:r>
            <a:r>
              <a:rPr lang="en-US" sz="2600" dirty="0"/>
              <a:t>J. </a:t>
            </a:r>
            <a:r>
              <a:rPr lang="en-US" sz="2600" dirty="0" err="1" smtClean="0"/>
              <a:t>Smelser</a:t>
            </a:r>
            <a:r>
              <a:rPr lang="en-US" sz="2600" dirty="0" smtClean="0"/>
              <a:t> &amp; </a:t>
            </a:r>
            <a:r>
              <a:rPr lang="en-US" sz="2600" dirty="0"/>
              <a:t>Paul B. </a:t>
            </a:r>
            <a:r>
              <a:rPr lang="en-US" sz="2600" dirty="0" err="1" smtClean="0"/>
              <a:t>Baltes</a:t>
            </a:r>
            <a:r>
              <a:rPr lang="en-US" sz="2600" dirty="0" smtClean="0"/>
              <a:t> (eds.) </a:t>
            </a:r>
            <a:r>
              <a:rPr lang="en-US" sz="2600" i="1" dirty="0" smtClean="0"/>
              <a:t>International </a:t>
            </a:r>
            <a:r>
              <a:rPr lang="en-US" sz="2600" i="1" dirty="0"/>
              <a:t>Encyclopedia of the Social &amp; Behavioral Sciences</a:t>
            </a:r>
            <a:r>
              <a:rPr lang="en-US" sz="2600" dirty="0" smtClean="0"/>
              <a:t>, </a:t>
            </a:r>
            <a:r>
              <a:rPr lang="en-US" sz="2600" dirty="0" err="1" smtClean="0"/>
              <a:t>Pergamon</a:t>
            </a:r>
            <a:r>
              <a:rPr lang="en-US" sz="2600" dirty="0" smtClean="0"/>
              <a:t>, pp. 11455-11460.</a:t>
            </a:r>
            <a:endParaRPr lang="en-US" sz="2600" dirty="0"/>
          </a:p>
          <a:p>
            <a:pPr>
              <a:buFont typeface="Wingdings" pitchFamily="2" charset="2"/>
              <a:buChar char="§"/>
            </a:pPr>
            <a:r>
              <a:rPr lang="en-GB" sz="2600" dirty="0" smtClean="0"/>
              <a:t>Stewart </a:t>
            </a:r>
            <a:r>
              <a:rPr lang="en-GB" sz="2600" dirty="0"/>
              <a:t>C.P &amp; Guthrie D. (ed.) (1953), </a:t>
            </a:r>
            <a:r>
              <a:rPr lang="en-GB" sz="2600" i="1" dirty="0"/>
              <a:t>Lind’s Treatise on Scurvy. A Bicentenary Volume Containing a Reprint of the First Edition of</a:t>
            </a:r>
            <a:r>
              <a:rPr lang="en-GB" sz="2600" dirty="0"/>
              <a:t> A Treatise of the Scurvy</a:t>
            </a:r>
            <a:r>
              <a:rPr lang="en-GB" sz="2600" i="1" dirty="0"/>
              <a:t> by James Lind</a:t>
            </a:r>
            <a:r>
              <a:rPr lang="en-GB" sz="2600" dirty="0"/>
              <a:t>. Edinburgh: Edinburgh University </a:t>
            </a:r>
            <a:r>
              <a:rPr lang="en-GB" sz="2600" dirty="0" smtClean="0"/>
              <a:t>Press.</a:t>
            </a:r>
            <a:endParaRPr lang="en-US" sz="2600" dirty="0"/>
          </a:p>
        </p:txBody>
      </p:sp>
      <p:sp>
        <p:nvSpPr>
          <p:cNvPr id="4" name="Tijdelijke aanduiding voor dianummer 3"/>
          <p:cNvSpPr>
            <a:spLocks noGrp="1"/>
          </p:cNvSpPr>
          <p:nvPr>
            <p:ph type="sldNum" sz="quarter" idx="12"/>
          </p:nvPr>
        </p:nvSpPr>
        <p:spPr/>
        <p:txBody>
          <a:bodyPr/>
          <a:lstStyle/>
          <a:p>
            <a:fld id="{7AE184E0-0BD4-4705-A12B-9B71DDE63301}" type="slidenum">
              <a:rPr lang="en-GB" noProof="0" smtClean="0"/>
              <a:t>14</a:t>
            </a:fld>
            <a:endParaRPr lang="en-GB" noProof="0" dirty="0"/>
          </a:p>
        </p:txBody>
      </p:sp>
    </p:spTree>
    <p:extLst>
      <p:ext uri="{BB962C8B-B14F-4D97-AF65-F5344CB8AC3E}">
        <p14:creationId xmlns:p14="http://schemas.microsoft.com/office/powerpoint/2010/main" val="2956796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err="1"/>
              <a:t>Lind</a:t>
            </a:r>
            <a:r>
              <a:rPr lang="nl-NL" dirty="0"/>
              <a:t> on The </a:t>
            </a:r>
            <a:r>
              <a:rPr lang="nl-NL" dirty="0" err="1"/>
              <a:t>Cause</a:t>
            </a:r>
            <a:r>
              <a:rPr lang="nl-NL" dirty="0"/>
              <a:t>(S) of </a:t>
            </a:r>
            <a:r>
              <a:rPr lang="nl-NL" dirty="0" err="1"/>
              <a:t>scurvy</a:t>
            </a:r>
            <a:r>
              <a:rPr lang="nl-NL" dirty="0"/>
              <a:t> </a:t>
            </a:r>
            <a:r>
              <a:rPr lang="nl-NL" dirty="0" smtClean="0"/>
              <a:t>(2)</a:t>
            </a:r>
            <a:endParaRPr lang="en-US" dirty="0"/>
          </a:p>
        </p:txBody>
      </p:sp>
      <p:sp>
        <p:nvSpPr>
          <p:cNvPr id="3" name="Tijdelijke aanduiding voor inhoud 2"/>
          <p:cNvSpPr>
            <a:spLocks noGrp="1"/>
          </p:cNvSpPr>
          <p:nvPr>
            <p:ph idx="1"/>
          </p:nvPr>
        </p:nvSpPr>
        <p:spPr/>
        <p:txBody>
          <a:bodyPr>
            <a:normAutofit/>
          </a:bodyPr>
          <a:lstStyle/>
          <a:p>
            <a:pPr>
              <a:buFont typeface="Wingdings" pitchFamily="2" charset="2"/>
              <a:buChar char="§"/>
            </a:pPr>
            <a:r>
              <a:rPr lang="nl-NL" sz="2600" dirty="0" err="1" smtClean="0"/>
              <a:t>Evidence</a:t>
            </a:r>
            <a:r>
              <a:rPr lang="nl-NL" sz="2600" dirty="0" smtClean="0"/>
              <a:t>:</a:t>
            </a:r>
          </a:p>
          <a:p>
            <a:pPr marL="720000" lvl="1" indent="0">
              <a:buNone/>
            </a:pPr>
            <a:r>
              <a:rPr lang="en-GB" sz="2600" dirty="0" smtClean="0"/>
              <a:t>“Now, it was observable, that both these cruises were in the months of April, May, and June; when we had, especially at the beginning of them, a continuance of cold, rainy and thick Channel weather, as it is called; whereas in our other cruises, we had generally very fine weather; ... Nor could I assign any other reason for the frequency of this disease in these two cruises, and our exemption from it at other times, but the influence of the weather; the circumstances of the men, ship, and provisions, being in all other respects alike.” (p. 84)</a:t>
            </a:r>
          </a:p>
          <a:p>
            <a:pPr>
              <a:buFont typeface="Wingdings" pitchFamily="2" charset="2"/>
              <a:buChar char="§"/>
            </a:pPr>
            <a:endParaRPr lang="en-GB" sz="2600" dirty="0" smtClean="0"/>
          </a:p>
          <a:p>
            <a:pPr>
              <a:buFont typeface="Wingdings" pitchFamily="2" charset="2"/>
              <a:buChar char="§"/>
            </a:pPr>
            <a:r>
              <a:rPr lang="en-GB" sz="2600" dirty="0" smtClean="0"/>
              <a:t>Sounds </a:t>
            </a:r>
            <a:r>
              <a:rPr lang="en-GB" sz="2600" dirty="0"/>
              <a:t>like an observational study, which is common in epidemiology.</a:t>
            </a:r>
          </a:p>
          <a:p>
            <a:endParaRPr lang="en-GB" sz="2600" dirty="0"/>
          </a:p>
          <a:p>
            <a:pPr>
              <a:buFont typeface="Wingdings" pitchFamily="2" charset="2"/>
              <a:buChar char="§"/>
            </a:pPr>
            <a:r>
              <a:rPr lang="en-GB" sz="2600" dirty="0" smtClean="0"/>
              <a:t>A very primitive one, but that is also the case for his famous experiment.</a:t>
            </a:r>
            <a:endParaRPr lang="nl-NL" sz="2600" dirty="0"/>
          </a:p>
          <a:p>
            <a:endParaRPr lang="en-US" sz="2600" dirty="0"/>
          </a:p>
        </p:txBody>
      </p:sp>
      <p:sp>
        <p:nvSpPr>
          <p:cNvPr id="4" name="Tijdelijke aanduiding voor dianummer 3"/>
          <p:cNvSpPr>
            <a:spLocks noGrp="1"/>
          </p:cNvSpPr>
          <p:nvPr>
            <p:ph type="sldNum" sz="quarter" idx="12"/>
          </p:nvPr>
        </p:nvSpPr>
        <p:spPr/>
        <p:txBody>
          <a:bodyPr/>
          <a:lstStyle/>
          <a:p>
            <a:fld id="{7AE184E0-0BD4-4705-A12B-9B71DDE63301}" type="slidenum">
              <a:rPr lang="en-GB" noProof="0" smtClean="0"/>
              <a:t>15</a:t>
            </a:fld>
            <a:endParaRPr lang="en-GB" noProof="0" dirty="0"/>
          </a:p>
        </p:txBody>
      </p:sp>
    </p:spTree>
    <p:extLst>
      <p:ext uri="{BB962C8B-B14F-4D97-AF65-F5344CB8AC3E}">
        <p14:creationId xmlns:p14="http://schemas.microsoft.com/office/powerpoint/2010/main" val="1770336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err="1" smtClean="0"/>
              <a:t>Introduction</a:t>
            </a:r>
            <a:r>
              <a:rPr lang="nl-NL" dirty="0" smtClean="0"/>
              <a:t>: </a:t>
            </a:r>
            <a:r>
              <a:rPr lang="nl-NL" dirty="0" err="1" smtClean="0"/>
              <a:t>why</a:t>
            </a:r>
            <a:r>
              <a:rPr lang="nl-NL" dirty="0" smtClean="0"/>
              <a:t> </a:t>
            </a:r>
            <a:r>
              <a:rPr lang="nl-NL" dirty="0" err="1" smtClean="0"/>
              <a:t>this</a:t>
            </a:r>
            <a:r>
              <a:rPr lang="nl-NL" dirty="0" smtClean="0"/>
              <a:t> case?</a:t>
            </a:r>
            <a:endParaRPr lang="en-US" dirty="0"/>
          </a:p>
        </p:txBody>
      </p:sp>
      <p:sp>
        <p:nvSpPr>
          <p:cNvPr id="3" name="Tijdelijke aanduiding voor inhoud 2"/>
          <p:cNvSpPr>
            <a:spLocks noGrp="1"/>
          </p:cNvSpPr>
          <p:nvPr>
            <p:ph idx="1"/>
          </p:nvPr>
        </p:nvSpPr>
        <p:spPr/>
        <p:txBody>
          <a:bodyPr>
            <a:noAutofit/>
          </a:bodyPr>
          <a:lstStyle/>
          <a:p>
            <a:pPr>
              <a:buFont typeface="Wingdings" pitchFamily="2" charset="2"/>
              <a:buChar char="§"/>
            </a:pPr>
            <a:r>
              <a:rPr lang="en-GB" sz="2600" dirty="0" smtClean="0"/>
              <a:t>James Lind conducted an experiment in </a:t>
            </a:r>
            <a:r>
              <a:rPr lang="en-GB" sz="2600" dirty="0"/>
              <a:t>1747 on  H.M.S. </a:t>
            </a:r>
            <a:r>
              <a:rPr lang="en-GB" sz="2600" i="1" dirty="0"/>
              <a:t>Salisbury</a:t>
            </a:r>
            <a:r>
              <a:rPr lang="en-GB" sz="2600" dirty="0"/>
              <a:t> in order to compare the efficiency of six popular treatments for scurvy</a:t>
            </a:r>
            <a:r>
              <a:rPr lang="en-GB" sz="2600" dirty="0" smtClean="0"/>
              <a:t>.</a:t>
            </a:r>
          </a:p>
          <a:p>
            <a:pPr>
              <a:buFont typeface="Wingdings" pitchFamily="2" charset="2"/>
              <a:buChar char="§"/>
            </a:pPr>
            <a:endParaRPr lang="en-GB" sz="2600" dirty="0" smtClean="0"/>
          </a:p>
          <a:p>
            <a:pPr>
              <a:buFont typeface="Wingdings" pitchFamily="2" charset="2"/>
              <a:buChar char="§"/>
            </a:pPr>
            <a:r>
              <a:rPr lang="en-GB" sz="2600" dirty="0" smtClean="0"/>
              <a:t> This </a:t>
            </a:r>
            <a:r>
              <a:rPr lang="en-GB" sz="2600" dirty="0"/>
              <a:t>experiment is </a:t>
            </a:r>
            <a:r>
              <a:rPr lang="en-GB" sz="2600" dirty="0" smtClean="0"/>
              <a:t>often regarded </a:t>
            </a:r>
            <a:r>
              <a:rPr lang="en-GB" sz="2600" dirty="0"/>
              <a:t>as the first </a:t>
            </a:r>
            <a:r>
              <a:rPr lang="en-GB" sz="2600" dirty="0" smtClean="0"/>
              <a:t>experiment in biomedical science.</a:t>
            </a:r>
          </a:p>
          <a:p>
            <a:pPr marL="86400" indent="0">
              <a:buNone/>
            </a:pPr>
            <a:endParaRPr lang="en-GB" sz="2600" dirty="0" smtClean="0"/>
          </a:p>
          <a:p>
            <a:pPr>
              <a:buFont typeface="Wingdings" pitchFamily="2" charset="2"/>
              <a:buChar char="§"/>
            </a:pPr>
            <a:r>
              <a:rPr lang="en-GB" sz="2600" dirty="0" smtClean="0"/>
              <a:t>Even if it is not, it is the first well-documented case, because he wrote a book: </a:t>
            </a:r>
            <a:r>
              <a:rPr lang="en-GB" sz="2600" i="1" dirty="0" smtClean="0"/>
              <a:t>A Treatise of the Scurvy </a:t>
            </a:r>
            <a:r>
              <a:rPr lang="en-GB" sz="2600" dirty="0" smtClean="0"/>
              <a:t>(1753).</a:t>
            </a:r>
          </a:p>
          <a:p>
            <a:pPr marL="86400" indent="0">
              <a:buNone/>
            </a:pPr>
            <a:endParaRPr lang="en-GB" sz="2600" dirty="0"/>
          </a:p>
          <a:p>
            <a:pPr>
              <a:buFont typeface="Wingdings" pitchFamily="2" charset="2"/>
              <a:buChar char="§"/>
            </a:pPr>
            <a:r>
              <a:rPr lang="en-GB" sz="2600" dirty="0" smtClean="0"/>
              <a:t>It is an experiment, but (from a contemporary perspective) a very bad one.</a:t>
            </a:r>
          </a:p>
          <a:p>
            <a:pPr>
              <a:buFont typeface="Wingdings" pitchFamily="2" charset="2"/>
              <a:buChar char="§"/>
            </a:pPr>
            <a:endParaRPr lang="en-GB" sz="2600" dirty="0"/>
          </a:p>
          <a:p>
            <a:pPr>
              <a:buFont typeface="Wingdings" pitchFamily="2" charset="2"/>
              <a:buChar char="§"/>
            </a:pPr>
            <a:r>
              <a:rPr lang="en-GB" sz="2600" dirty="0" smtClean="0"/>
              <a:t>It is an interesting “contrast case”, for instance for educational purposes (this is how I use it),</a:t>
            </a:r>
          </a:p>
          <a:p>
            <a:pPr>
              <a:buFont typeface="Wingdings" pitchFamily="2" charset="2"/>
              <a:buChar char="§"/>
            </a:pPr>
            <a:endParaRPr lang="en-GB" sz="2600" dirty="0" smtClean="0"/>
          </a:p>
          <a:p>
            <a:pPr>
              <a:buFont typeface="Wingdings" pitchFamily="2" charset="2"/>
              <a:buChar char="§"/>
            </a:pPr>
            <a:r>
              <a:rPr lang="en-GB" sz="2600" dirty="0" smtClean="0"/>
              <a:t>It can be the starting point of a story which clarifies when and why things have changed since Lind.</a:t>
            </a:r>
          </a:p>
          <a:p>
            <a:pPr>
              <a:buFont typeface="Wingdings" pitchFamily="2" charset="2"/>
              <a:buChar char="§"/>
            </a:pPr>
            <a:endParaRPr lang="en-US" sz="2700" dirty="0"/>
          </a:p>
        </p:txBody>
      </p:sp>
      <p:sp>
        <p:nvSpPr>
          <p:cNvPr id="4" name="Tijdelijke aanduiding voor dianummer 3"/>
          <p:cNvSpPr>
            <a:spLocks noGrp="1"/>
          </p:cNvSpPr>
          <p:nvPr>
            <p:ph type="sldNum" sz="quarter" idx="12"/>
          </p:nvPr>
        </p:nvSpPr>
        <p:spPr/>
        <p:txBody>
          <a:bodyPr/>
          <a:lstStyle/>
          <a:p>
            <a:fld id="{7AE184E0-0BD4-4705-A12B-9B71DDE63301}" type="slidenum">
              <a:rPr lang="en-GB" noProof="0" smtClean="0"/>
              <a:t>2</a:t>
            </a:fld>
            <a:endParaRPr lang="en-GB" noProof="0" dirty="0"/>
          </a:p>
        </p:txBody>
      </p:sp>
    </p:spTree>
    <p:extLst>
      <p:ext uri="{BB962C8B-B14F-4D97-AF65-F5344CB8AC3E}">
        <p14:creationId xmlns:p14="http://schemas.microsoft.com/office/powerpoint/2010/main" val="36957025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err="1" smtClean="0"/>
              <a:t>Introduction</a:t>
            </a:r>
            <a:r>
              <a:rPr lang="nl-NL" dirty="0" smtClean="0"/>
              <a:t>: My Plan</a:t>
            </a:r>
            <a:endParaRPr lang="en-US" dirty="0"/>
          </a:p>
        </p:txBody>
      </p:sp>
      <p:sp>
        <p:nvSpPr>
          <p:cNvPr id="3" name="Tijdelijke aanduiding voor inhoud 2"/>
          <p:cNvSpPr>
            <a:spLocks noGrp="1"/>
          </p:cNvSpPr>
          <p:nvPr>
            <p:ph idx="1"/>
          </p:nvPr>
        </p:nvSpPr>
        <p:spPr/>
        <p:txBody>
          <a:bodyPr>
            <a:normAutofit/>
          </a:bodyPr>
          <a:lstStyle/>
          <a:p>
            <a:pPr>
              <a:buFont typeface="Wingdings" pitchFamily="2" charset="2"/>
              <a:buChar char="§"/>
            </a:pPr>
            <a:r>
              <a:rPr lang="nl-NL" sz="2600" dirty="0" smtClean="0"/>
              <a:t>Go </a:t>
            </a:r>
            <a:r>
              <a:rPr lang="nl-NL" sz="2600" dirty="0" err="1" smtClean="0"/>
              <a:t>through</a:t>
            </a:r>
            <a:r>
              <a:rPr lang="nl-NL" sz="2600" dirty="0" smtClean="0"/>
              <a:t> </a:t>
            </a:r>
            <a:r>
              <a:rPr lang="nl-NL" sz="2600" dirty="0" err="1" smtClean="0"/>
              <a:t>Lind’s</a:t>
            </a:r>
            <a:r>
              <a:rPr lang="nl-NL" sz="2600" dirty="0" smtClean="0"/>
              <a:t> </a:t>
            </a:r>
            <a:r>
              <a:rPr lang="nl-NL" sz="2600" dirty="0" err="1" smtClean="0"/>
              <a:t>own</a:t>
            </a:r>
            <a:r>
              <a:rPr lang="nl-NL" sz="2600" dirty="0" smtClean="0"/>
              <a:t> </a:t>
            </a:r>
            <a:r>
              <a:rPr lang="nl-NL" sz="2600" dirty="0" err="1" smtClean="0"/>
              <a:t>description</a:t>
            </a:r>
            <a:r>
              <a:rPr lang="nl-NL" sz="2600" dirty="0" smtClean="0"/>
              <a:t> of the experiment.</a:t>
            </a:r>
          </a:p>
          <a:p>
            <a:pPr>
              <a:buFont typeface="Wingdings" pitchFamily="2" charset="2"/>
              <a:buChar char="§"/>
            </a:pPr>
            <a:endParaRPr lang="nl-NL" sz="2600" dirty="0" smtClean="0"/>
          </a:p>
          <a:p>
            <a:pPr>
              <a:buFont typeface="Wingdings" pitchFamily="2" charset="2"/>
              <a:buChar char="§"/>
            </a:pPr>
            <a:r>
              <a:rPr lang="nl-NL" sz="2600" dirty="0" err="1" smtClean="0"/>
              <a:t>Why</a:t>
            </a:r>
            <a:r>
              <a:rPr lang="nl-NL" sz="2600" dirty="0" smtClean="0"/>
              <a:t> is </a:t>
            </a:r>
            <a:r>
              <a:rPr lang="nl-NL" sz="2600" dirty="0" err="1" smtClean="0"/>
              <a:t>it</a:t>
            </a:r>
            <a:r>
              <a:rPr lang="nl-NL" sz="2600" dirty="0" smtClean="0"/>
              <a:t> </a:t>
            </a:r>
            <a:r>
              <a:rPr lang="nl-NL" sz="2600" dirty="0" err="1" smtClean="0"/>
              <a:t>an</a:t>
            </a:r>
            <a:r>
              <a:rPr lang="nl-NL" sz="2600" dirty="0" smtClean="0"/>
              <a:t> experiment?</a:t>
            </a:r>
          </a:p>
          <a:p>
            <a:pPr>
              <a:buFont typeface="Wingdings" pitchFamily="2" charset="2"/>
              <a:buChar char="§"/>
            </a:pPr>
            <a:endParaRPr lang="nl-NL" sz="2600" dirty="0" smtClean="0"/>
          </a:p>
          <a:p>
            <a:pPr>
              <a:buFont typeface="Wingdings" pitchFamily="2" charset="2"/>
              <a:buChar char="§"/>
            </a:pPr>
            <a:r>
              <a:rPr lang="nl-NL" sz="2600" dirty="0" err="1" smtClean="0"/>
              <a:t>Why</a:t>
            </a:r>
            <a:r>
              <a:rPr lang="nl-NL" sz="2600" dirty="0" smtClean="0"/>
              <a:t> is </a:t>
            </a:r>
            <a:r>
              <a:rPr lang="nl-NL" sz="2600" dirty="0" err="1" smtClean="0"/>
              <a:t>it</a:t>
            </a:r>
            <a:r>
              <a:rPr lang="nl-NL" sz="2600" dirty="0" smtClean="0"/>
              <a:t> a bad experiment (</a:t>
            </a:r>
            <a:r>
              <a:rPr lang="nl-NL" sz="2600" dirty="0" err="1" smtClean="0"/>
              <a:t>from</a:t>
            </a:r>
            <a:r>
              <a:rPr lang="nl-NL" sz="2600" dirty="0" smtClean="0"/>
              <a:t> </a:t>
            </a:r>
            <a:r>
              <a:rPr lang="nl-NL" sz="2600" dirty="0" err="1" smtClean="0"/>
              <a:t>our</a:t>
            </a:r>
            <a:r>
              <a:rPr lang="nl-NL" sz="2600" dirty="0" smtClean="0"/>
              <a:t> </a:t>
            </a:r>
            <a:r>
              <a:rPr lang="nl-NL" sz="2600" dirty="0" err="1" smtClean="0"/>
              <a:t>perspective</a:t>
            </a:r>
            <a:r>
              <a:rPr lang="nl-NL" sz="2600" dirty="0" smtClean="0"/>
              <a:t>)?</a:t>
            </a:r>
          </a:p>
          <a:p>
            <a:pPr>
              <a:buFont typeface="Wingdings" pitchFamily="2" charset="2"/>
              <a:buChar char="§"/>
            </a:pPr>
            <a:endParaRPr lang="nl-NL" sz="2600" dirty="0" smtClean="0"/>
          </a:p>
          <a:p>
            <a:pPr>
              <a:buFont typeface="Wingdings" pitchFamily="2" charset="2"/>
              <a:buChar char="§"/>
            </a:pPr>
            <a:r>
              <a:rPr lang="nl-NL" sz="2600" dirty="0" err="1" smtClean="0"/>
              <a:t>Comments</a:t>
            </a:r>
            <a:endParaRPr lang="nl-NL" sz="2600" dirty="0" smtClean="0"/>
          </a:p>
          <a:p>
            <a:pPr>
              <a:buFont typeface="Wingdings" pitchFamily="2" charset="2"/>
              <a:buChar char="§"/>
            </a:pPr>
            <a:endParaRPr lang="nl-NL" sz="2600" dirty="0" smtClean="0"/>
          </a:p>
          <a:p>
            <a:pPr>
              <a:buFont typeface="Wingdings" pitchFamily="2" charset="2"/>
              <a:buChar char="§"/>
            </a:pPr>
            <a:r>
              <a:rPr lang="nl-NL" sz="2600" dirty="0" err="1" smtClean="0"/>
              <a:t>Lind’s</a:t>
            </a:r>
            <a:r>
              <a:rPr lang="nl-NL" sz="2600" dirty="0" smtClean="0"/>
              <a:t> research on the </a:t>
            </a:r>
            <a:r>
              <a:rPr lang="nl-NL" sz="2600" dirty="0" err="1" smtClean="0"/>
              <a:t>causes</a:t>
            </a:r>
            <a:r>
              <a:rPr lang="nl-NL" sz="2600" dirty="0" smtClean="0"/>
              <a:t> of </a:t>
            </a:r>
            <a:r>
              <a:rPr lang="nl-NL" sz="2600" dirty="0" err="1" smtClean="0"/>
              <a:t>scurvy</a:t>
            </a:r>
            <a:r>
              <a:rPr lang="nl-NL" sz="2600" dirty="0" smtClean="0"/>
              <a:t>.</a:t>
            </a:r>
            <a:endParaRPr lang="en-US" sz="2600" dirty="0"/>
          </a:p>
        </p:txBody>
      </p:sp>
      <p:sp>
        <p:nvSpPr>
          <p:cNvPr id="4" name="Tijdelijke aanduiding voor dianummer 3"/>
          <p:cNvSpPr>
            <a:spLocks noGrp="1"/>
          </p:cNvSpPr>
          <p:nvPr>
            <p:ph type="sldNum" sz="quarter" idx="12"/>
          </p:nvPr>
        </p:nvSpPr>
        <p:spPr/>
        <p:txBody>
          <a:bodyPr/>
          <a:lstStyle/>
          <a:p>
            <a:fld id="{7AE184E0-0BD4-4705-A12B-9B71DDE63301}" type="slidenum">
              <a:rPr lang="en-GB" noProof="0" smtClean="0"/>
              <a:t>3</a:t>
            </a:fld>
            <a:endParaRPr lang="en-GB" noProof="0" dirty="0"/>
          </a:p>
        </p:txBody>
      </p:sp>
    </p:spTree>
    <p:extLst>
      <p:ext uri="{BB962C8B-B14F-4D97-AF65-F5344CB8AC3E}">
        <p14:creationId xmlns:p14="http://schemas.microsoft.com/office/powerpoint/2010/main" val="11755992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A </a:t>
            </a:r>
            <a:r>
              <a:rPr lang="nl-NL" dirty="0" err="1" smtClean="0"/>
              <a:t>Treatise</a:t>
            </a:r>
            <a:r>
              <a:rPr lang="nl-NL" dirty="0" smtClean="0"/>
              <a:t> of the </a:t>
            </a:r>
            <a:r>
              <a:rPr lang="nl-NL" dirty="0" err="1" smtClean="0"/>
              <a:t>Scurvy</a:t>
            </a:r>
            <a:r>
              <a:rPr lang="nl-NL" dirty="0" smtClean="0"/>
              <a:t> (1)</a:t>
            </a:r>
            <a:endParaRPr lang="en-US" dirty="0"/>
          </a:p>
        </p:txBody>
      </p:sp>
      <p:sp>
        <p:nvSpPr>
          <p:cNvPr id="3" name="Tijdelijke aanduiding voor inhoud 2"/>
          <p:cNvSpPr>
            <a:spLocks noGrp="1"/>
          </p:cNvSpPr>
          <p:nvPr>
            <p:ph idx="1"/>
          </p:nvPr>
        </p:nvSpPr>
        <p:spPr/>
        <p:txBody>
          <a:bodyPr/>
          <a:lstStyle/>
          <a:p>
            <a:pPr>
              <a:buFont typeface="Wingdings" pitchFamily="2" charset="2"/>
              <a:buChar char="§"/>
            </a:pPr>
            <a:r>
              <a:rPr lang="nl-NL" sz="2600" dirty="0" smtClean="0"/>
              <a:t>Source: Stewart </a:t>
            </a:r>
            <a:r>
              <a:rPr lang="nl-NL" sz="2600" dirty="0"/>
              <a:t>C.P &amp; Guthrie D. (ed.) </a:t>
            </a:r>
            <a:r>
              <a:rPr lang="en-GB" sz="2600" dirty="0"/>
              <a:t>(1953), </a:t>
            </a:r>
            <a:r>
              <a:rPr lang="en-GB" sz="2600" i="1" dirty="0"/>
              <a:t>Lind’s Treatise on Scurvy. A Bicentenary Volume Containing a Reprint of the First Edition of</a:t>
            </a:r>
            <a:r>
              <a:rPr lang="en-GB" sz="2600" dirty="0"/>
              <a:t> A Treatise of the Scurvy</a:t>
            </a:r>
            <a:r>
              <a:rPr lang="en-GB" sz="2600" i="1" dirty="0"/>
              <a:t> by James Lind</a:t>
            </a:r>
            <a:r>
              <a:rPr lang="en-GB" sz="2600" dirty="0"/>
              <a:t>. Edinburgh: Edinburgh University </a:t>
            </a:r>
            <a:r>
              <a:rPr lang="en-GB" sz="2600" dirty="0" smtClean="0"/>
              <a:t>Press.</a:t>
            </a:r>
          </a:p>
          <a:p>
            <a:pPr>
              <a:buFont typeface="Wingdings" pitchFamily="2" charset="2"/>
              <a:buChar char="§"/>
            </a:pPr>
            <a:endParaRPr lang="en-GB" sz="2600" dirty="0"/>
          </a:p>
          <a:p>
            <a:pPr>
              <a:buFont typeface="Wingdings" pitchFamily="2" charset="2"/>
              <a:buChar char="§"/>
            </a:pPr>
            <a:r>
              <a:rPr lang="en-GB" sz="2600" dirty="0"/>
              <a:t>From 1746 till he left the Navy in 1748, James Lind was full surgeon on H.M.S. </a:t>
            </a:r>
            <a:r>
              <a:rPr lang="en-GB" sz="2600" i="1" dirty="0"/>
              <a:t>Salisbury</a:t>
            </a:r>
            <a:r>
              <a:rPr lang="en-GB" sz="2600" dirty="0"/>
              <a:t>. In the summer of 1746, during a cruise in the English Channel, there was a first outbreak of scurvy, involving 80 men (of a crew of 350</a:t>
            </a:r>
            <a:r>
              <a:rPr lang="en-GB" sz="2600" dirty="0" smtClean="0"/>
              <a:t>).</a:t>
            </a:r>
          </a:p>
          <a:p>
            <a:pPr>
              <a:buFont typeface="Wingdings" pitchFamily="2" charset="2"/>
              <a:buChar char="§"/>
            </a:pPr>
            <a:endParaRPr lang="en-GB" sz="2600" dirty="0" smtClean="0"/>
          </a:p>
          <a:p>
            <a:pPr>
              <a:buFont typeface="Wingdings" pitchFamily="2" charset="2"/>
              <a:buChar char="§"/>
            </a:pPr>
            <a:r>
              <a:rPr lang="en-GB" sz="2600" dirty="0" smtClean="0"/>
              <a:t>During </a:t>
            </a:r>
            <a:r>
              <a:rPr lang="en-GB" sz="2600" dirty="0"/>
              <a:t>a second outbreak in 1747, Lind conducted his experiment. His aim </a:t>
            </a:r>
            <a:r>
              <a:rPr lang="en-GB" sz="2600" dirty="0" smtClean="0"/>
              <a:t>was “</a:t>
            </a:r>
            <a:r>
              <a:rPr lang="en-GB" sz="2600" dirty="0"/>
              <a:t> </a:t>
            </a:r>
            <a:r>
              <a:rPr lang="en-GB" sz="2600" dirty="0" smtClean="0"/>
              <a:t>... </a:t>
            </a:r>
            <a:r>
              <a:rPr lang="en-GB" sz="2600" dirty="0"/>
              <a:t>to relate the effects of several medicines tried at sea in this disease, on purpose to discover what might promise the most certain protection against it upon that element</a:t>
            </a:r>
            <a:r>
              <a:rPr lang="en-GB" sz="2600" dirty="0" smtClean="0"/>
              <a:t>.” (p</a:t>
            </a:r>
            <a:r>
              <a:rPr lang="en-GB" sz="2600" dirty="0"/>
              <a:t>. 144)</a:t>
            </a:r>
            <a:endParaRPr lang="en-US" sz="2600" dirty="0"/>
          </a:p>
          <a:p>
            <a:endParaRPr lang="en-US" sz="2700" dirty="0"/>
          </a:p>
          <a:p>
            <a:pPr>
              <a:buFont typeface="Wingdings" pitchFamily="2" charset="2"/>
              <a:buChar char="§"/>
            </a:pPr>
            <a:endParaRPr lang="en-GB" sz="2700" dirty="0" smtClean="0"/>
          </a:p>
          <a:p>
            <a:pPr>
              <a:buFont typeface="Wingdings" pitchFamily="2" charset="2"/>
              <a:buChar char="§"/>
            </a:pPr>
            <a:endParaRPr lang="en-US" sz="2700" dirty="0"/>
          </a:p>
          <a:p>
            <a:pPr>
              <a:buFont typeface="Wingdings" pitchFamily="2" charset="2"/>
              <a:buChar char="§"/>
            </a:pPr>
            <a:endParaRPr lang="en-US" dirty="0"/>
          </a:p>
        </p:txBody>
      </p:sp>
      <p:sp>
        <p:nvSpPr>
          <p:cNvPr id="4" name="Tijdelijke aanduiding voor dianummer 3"/>
          <p:cNvSpPr>
            <a:spLocks noGrp="1"/>
          </p:cNvSpPr>
          <p:nvPr>
            <p:ph type="sldNum" sz="quarter" idx="12"/>
          </p:nvPr>
        </p:nvSpPr>
        <p:spPr/>
        <p:txBody>
          <a:bodyPr/>
          <a:lstStyle/>
          <a:p>
            <a:fld id="{7AE184E0-0BD4-4705-A12B-9B71DDE63301}" type="slidenum">
              <a:rPr lang="en-GB" noProof="0" smtClean="0"/>
              <a:t>4</a:t>
            </a:fld>
            <a:endParaRPr lang="en-GB" noProof="0" dirty="0"/>
          </a:p>
        </p:txBody>
      </p:sp>
    </p:spTree>
    <p:extLst>
      <p:ext uri="{BB962C8B-B14F-4D97-AF65-F5344CB8AC3E}">
        <p14:creationId xmlns:p14="http://schemas.microsoft.com/office/powerpoint/2010/main" val="1866677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A </a:t>
            </a:r>
            <a:r>
              <a:rPr lang="nl-NL" dirty="0" err="1" smtClean="0"/>
              <a:t>Treatise</a:t>
            </a:r>
            <a:r>
              <a:rPr lang="nl-NL" dirty="0" smtClean="0"/>
              <a:t> </a:t>
            </a:r>
            <a:r>
              <a:rPr lang="nl-NL" dirty="0"/>
              <a:t>of the </a:t>
            </a:r>
            <a:r>
              <a:rPr lang="nl-NL" dirty="0" err="1"/>
              <a:t>Scurvy</a:t>
            </a:r>
            <a:r>
              <a:rPr lang="nl-NL" dirty="0"/>
              <a:t> </a:t>
            </a:r>
            <a:r>
              <a:rPr lang="nl-NL" dirty="0" smtClean="0"/>
              <a:t>(2)</a:t>
            </a:r>
            <a:endParaRPr lang="en-US" dirty="0"/>
          </a:p>
        </p:txBody>
      </p:sp>
      <p:sp>
        <p:nvSpPr>
          <p:cNvPr id="3" name="Tijdelijke aanduiding voor inhoud 2"/>
          <p:cNvSpPr>
            <a:spLocks noGrp="1"/>
          </p:cNvSpPr>
          <p:nvPr>
            <p:ph idx="1"/>
          </p:nvPr>
        </p:nvSpPr>
        <p:spPr/>
        <p:txBody>
          <a:bodyPr>
            <a:normAutofit fontScale="55000" lnSpcReduction="20000"/>
          </a:bodyPr>
          <a:lstStyle/>
          <a:p>
            <a:pPr>
              <a:buFont typeface="Wingdings" pitchFamily="2" charset="2"/>
              <a:buChar char="§"/>
            </a:pPr>
            <a:r>
              <a:rPr lang="en-GB" dirty="0" smtClean="0"/>
              <a:t>Design:</a:t>
            </a:r>
          </a:p>
          <a:p>
            <a:pPr marL="720000" lvl="1" indent="0" algn="just">
              <a:buNone/>
            </a:pPr>
            <a:r>
              <a:rPr lang="en-GB" dirty="0" smtClean="0"/>
              <a:t>“On </a:t>
            </a:r>
            <a:r>
              <a:rPr lang="en-GB" dirty="0"/>
              <a:t>the 20th of May 1747, I took </a:t>
            </a:r>
            <a:r>
              <a:rPr lang="en-GB" u="sng" dirty="0"/>
              <a:t>twelve</a:t>
            </a:r>
            <a:r>
              <a:rPr lang="en-GB" dirty="0"/>
              <a:t> patients in the scurvy, on board the Salisbury at sea. Their cases were as similar as I could have them. They all in general had putrid gums, the spots and lassitude, with weakness of their knees. They lay together in one place, being a proper apartment for the sick in the fore-hold; and had one diet common to all,... </a:t>
            </a:r>
            <a:r>
              <a:rPr lang="en-GB" u="sng" dirty="0"/>
              <a:t>Two</a:t>
            </a:r>
            <a:r>
              <a:rPr lang="en-GB" dirty="0"/>
              <a:t> of these were ordered each a </a:t>
            </a:r>
            <a:r>
              <a:rPr lang="en-GB" dirty="0">
                <a:solidFill>
                  <a:srgbClr val="FF0000"/>
                </a:solidFill>
              </a:rPr>
              <a:t>quart of cider</a:t>
            </a:r>
            <a:r>
              <a:rPr lang="en-GB" dirty="0"/>
              <a:t> a-day. </a:t>
            </a:r>
            <a:r>
              <a:rPr lang="en-GB" u="sng" dirty="0"/>
              <a:t>Two</a:t>
            </a:r>
            <a:r>
              <a:rPr lang="en-GB" dirty="0"/>
              <a:t> others took twenty-five </a:t>
            </a:r>
            <a:r>
              <a:rPr lang="en-GB" dirty="0" err="1"/>
              <a:t>gutts</a:t>
            </a:r>
            <a:r>
              <a:rPr lang="en-GB" dirty="0"/>
              <a:t> of </a:t>
            </a:r>
            <a:r>
              <a:rPr lang="en-GB" dirty="0">
                <a:solidFill>
                  <a:srgbClr val="FF0000"/>
                </a:solidFill>
              </a:rPr>
              <a:t>elixir vitriol</a:t>
            </a:r>
            <a:r>
              <a:rPr lang="en-GB" dirty="0"/>
              <a:t> three times a-day, upon an empty stomach; using a gargle strongly acidulated with it for their mouths. </a:t>
            </a:r>
            <a:r>
              <a:rPr lang="en-GB" u="sng" dirty="0"/>
              <a:t>Two</a:t>
            </a:r>
            <a:r>
              <a:rPr lang="en-GB" dirty="0"/>
              <a:t> others took two </a:t>
            </a:r>
            <a:r>
              <a:rPr lang="en-GB" dirty="0" err="1"/>
              <a:t>spoonfuls</a:t>
            </a:r>
            <a:r>
              <a:rPr lang="en-GB" dirty="0"/>
              <a:t> of </a:t>
            </a:r>
            <a:r>
              <a:rPr lang="en-GB" dirty="0">
                <a:solidFill>
                  <a:srgbClr val="FF0000"/>
                </a:solidFill>
              </a:rPr>
              <a:t>vinegar</a:t>
            </a:r>
            <a:r>
              <a:rPr lang="en-GB" dirty="0"/>
              <a:t> three times a-day, upon an empty stomach; having their gruels and their other food well acidulated with it, as also the gargle for their mouth. </a:t>
            </a:r>
            <a:r>
              <a:rPr lang="en-GB" u="sng" dirty="0"/>
              <a:t>Two</a:t>
            </a:r>
            <a:r>
              <a:rPr lang="en-GB" dirty="0"/>
              <a:t> of the worst patients, with the tendons in the ham rigid, (a symptom none of the rest had), were put under a course of </a:t>
            </a:r>
            <a:r>
              <a:rPr lang="en-GB" dirty="0">
                <a:solidFill>
                  <a:srgbClr val="FF0000"/>
                </a:solidFill>
              </a:rPr>
              <a:t>sea-water</a:t>
            </a:r>
            <a:r>
              <a:rPr lang="en-GB" dirty="0"/>
              <a:t>. Of this they drank half a pint every day, and sometimes more or less as it operated, by way of gentle physic. </a:t>
            </a:r>
            <a:r>
              <a:rPr lang="en-GB" u="sng" dirty="0"/>
              <a:t>Two</a:t>
            </a:r>
            <a:r>
              <a:rPr lang="en-GB" dirty="0"/>
              <a:t> others had each </a:t>
            </a:r>
            <a:r>
              <a:rPr lang="en-GB" dirty="0">
                <a:solidFill>
                  <a:srgbClr val="FF0000"/>
                </a:solidFill>
              </a:rPr>
              <a:t>two oranges and one lemon </a:t>
            </a:r>
            <a:r>
              <a:rPr lang="en-GB" dirty="0"/>
              <a:t>given them every day. These they eat with greediness, at different times, upon an empty stomach. They continued but six days under this course, having consumed the quantity that could be spared. The </a:t>
            </a:r>
            <a:r>
              <a:rPr lang="en-GB" u="sng" dirty="0"/>
              <a:t>two</a:t>
            </a:r>
            <a:r>
              <a:rPr lang="en-GB" dirty="0"/>
              <a:t> remaining patients, took the bigness of a nutmeg three times a-day, of an </a:t>
            </a:r>
            <a:r>
              <a:rPr lang="en-GB" dirty="0">
                <a:solidFill>
                  <a:srgbClr val="FF0000"/>
                </a:solidFill>
              </a:rPr>
              <a:t>electuary</a:t>
            </a:r>
            <a:r>
              <a:rPr lang="en-GB" dirty="0"/>
              <a:t> recommended by an hospital-surgeon...; using for common drink [a tamarind decoction</a:t>
            </a:r>
            <a:r>
              <a:rPr lang="en-GB" dirty="0" smtClean="0"/>
              <a:t>]...” (pp</a:t>
            </a:r>
            <a:r>
              <a:rPr lang="en-GB" dirty="0"/>
              <a:t>. 145-146)</a:t>
            </a:r>
            <a:endParaRPr lang="en-US" dirty="0"/>
          </a:p>
          <a:p>
            <a:endParaRPr lang="en-US" dirty="0"/>
          </a:p>
        </p:txBody>
      </p:sp>
      <p:sp>
        <p:nvSpPr>
          <p:cNvPr id="4" name="Tijdelijke aanduiding voor dianummer 3"/>
          <p:cNvSpPr>
            <a:spLocks noGrp="1"/>
          </p:cNvSpPr>
          <p:nvPr>
            <p:ph type="sldNum" sz="quarter" idx="12"/>
          </p:nvPr>
        </p:nvSpPr>
        <p:spPr/>
        <p:txBody>
          <a:bodyPr/>
          <a:lstStyle/>
          <a:p>
            <a:fld id="{7AE184E0-0BD4-4705-A12B-9B71DDE63301}" type="slidenum">
              <a:rPr lang="en-GB" noProof="0" smtClean="0"/>
              <a:t>5</a:t>
            </a:fld>
            <a:endParaRPr lang="en-GB" noProof="0" dirty="0"/>
          </a:p>
        </p:txBody>
      </p:sp>
    </p:spTree>
    <p:extLst>
      <p:ext uri="{BB962C8B-B14F-4D97-AF65-F5344CB8AC3E}">
        <p14:creationId xmlns:p14="http://schemas.microsoft.com/office/powerpoint/2010/main" val="3970795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a:t>A </a:t>
            </a:r>
            <a:r>
              <a:rPr lang="nl-NL" dirty="0" err="1" smtClean="0"/>
              <a:t>TreatiSe</a:t>
            </a:r>
            <a:r>
              <a:rPr lang="nl-NL" dirty="0" smtClean="0"/>
              <a:t> </a:t>
            </a:r>
            <a:r>
              <a:rPr lang="nl-NL" dirty="0"/>
              <a:t>of the </a:t>
            </a:r>
            <a:r>
              <a:rPr lang="nl-NL" dirty="0" err="1"/>
              <a:t>Scurvy</a:t>
            </a:r>
            <a:r>
              <a:rPr lang="nl-NL" dirty="0"/>
              <a:t> </a:t>
            </a:r>
            <a:r>
              <a:rPr lang="nl-NL" dirty="0" smtClean="0"/>
              <a:t>(3)</a:t>
            </a:r>
            <a:endParaRPr lang="en-US" dirty="0"/>
          </a:p>
        </p:txBody>
      </p:sp>
      <p:sp>
        <p:nvSpPr>
          <p:cNvPr id="3" name="Tijdelijke aanduiding voor inhoud 2"/>
          <p:cNvSpPr>
            <a:spLocks noGrp="1"/>
          </p:cNvSpPr>
          <p:nvPr>
            <p:ph idx="1"/>
          </p:nvPr>
        </p:nvSpPr>
        <p:spPr/>
        <p:txBody>
          <a:bodyPr>
            <a:normAutofit fontScale="55000" lnSpcReduction="20000"/>
          </a:bodyPr>
          <a:lstStyle/>
          <a:p>
            <a:r>
              <a:rPr lang="en-US" dirty="0" smtClean="0"/>
              <a:t>Results after two weeks of treatment (except the ‘oranges and lemon’ group):</a:t>
            </a:r>
          </a:p>
          <a:p>
            <a:pPr marL="720000" lvl="1" indent="0" algn="just">
              <a:buNone/>
            </a:pPr>
            <a:r>
              <a:rPr lang="en-GB" dirty="0" smtClean="0"/>
              <a:t>[...] </a:t>
            </a:r>
            <a:r>
              <a:rPr lang="en-GB" dirty="0"/>
              <a:t>the most sudden and visible good effects were perceived from the use of the oranges and lemons; one of those who had taken them, being at the end of six days </a:t>
            </a:r>
            <a:r>
              <a:rPr lang="en-GB" u="sng" dirty="0"/>
              <a:t>fit for duty</a:t>
            </a:r>
            <a:r>
              <a:rPr lang="en-GB" dirty="0"/>
              <a:t>. [...] The other was the best recovered of any in his condition [...] Next to the oranges, I thought the cider had the best effects. It was indeed not very sound. However, those who had taken it, were in a </a:t>
            </a:r>
            <a:r>
              <a:rPr lang="en-GB" u="sng" dirty="0"/>
              <a:t>fairer way of recovery</a:t>
            </a:r>
            <a:r>
              <a:rPr lang="en-GB" dirty="0"/>
              <a:t> than the others at the end of the fortnight [...] As to the elixir of vitriol, I observed that the mouths of those who had used it by way of </a:t>
            </a:r>
            <a:r>
              <a:rPr lang="en-GB" dirty="0" err="1"/>
              <a:t>gargarism</a:t>
            </a:r>
            <a:r>
              <a:rPr lang="en-GB" dirty="0"/>
              <a:t>, were in a much </a:t>
            </a:r>
            <a:r>
              <a:rPr lang="en-GB" u="sng" dirty="0"/>
              <a:t>cleaner and better condition</a:t>
            </a:r>
            <a:r>
              <a:rPr lang="en-GB" dirty="0"/>
              <a:t> than many of the rest, especially those who used the vinegar; but perceived otherwise no good effects from its internal use upon the other symptoms [...] There was </a:t>
            </a:r>
            <a:r>
              <a:rPr lang="en-GB" u="sng" dirty="0"/>
              <a:t>no remarkable alteration</a:t>
            </a:r>
            <a:r>
              <a:rPr lang="en-GB" dirty="0"/>
              <a:t> upon those who took the electuary and tamarind decoction, the sea-water, or vinegar, upon comparing their condition, at the end of the fortnight, with others who had taken nothing but a little lenitive electuary and </a:t>
            </a:r>
            <a:r>
              <a:rPr lang="en-GB" i="1" dirty="0" err="1"/>
              <a:t>cremor</a:t>
            </a:r>
            <a:r>
              <a:rPr lang="en-GB" i="1" dirty="0"/>
              <a:t> tartar</a:t>
            </a:r>
            <a:r>
              <a:rPr lang="en-GB" dirty="0"/>
              <a:t>, at times, in order to keep their belly open; or a gentle pectoral in the evening, for relief of their breast. </a:t>
            </a:r>
            <a:r>
              <a:rPr lang="nl-BE" dirty="0" smtClean="0"/>
              <a:t>(pp. 146–148</a:t>
            </a:r>
            <a:r>
              <a:rPr lang="nl-BE" dirty="0"/>
              <a:t>)</a:t>
            </a:r>
            <a:endParaRPr lang="en-US" dirty="0"/>
          </a:p>
          <a:p>
            <a:endParaRPr lang="en-US" dirty="0"/>
          </a:p>
        </p:txBody>
      </p:sp>
      <p:sp>
        <p:nvSpPr>
          <p:cNvPr id="4" name="Tijdelijke aanduiding voor dianummer 3"/>
          <p:cNvSpPr>
            <a:spLocks noGrp="1"/>
          </p:cNvSpPr>
          <p:nvPr>
            <p:ph type="sldNum" sz="quarter" idx="12"/>
          </p:nvPr>
        </p:nvSpPr>
        <p:spPr/>
        <p:txBody>
          <a:bodyPr/>
          <a:lstStyle/>
          <a:p>
            <a:fld id="{7AE184E0-0BD4-4705-A12B-9B71DDE63301}" type="slidenum">
              <a:rPr lang="en-GB" noProof="0" smtClean="0"/>
              <a:t>6</a:t>
            </a:fld>
            <a:endParaRPr lang="en-GB" noProof="0" dirty="0"/>
          </a:p>
        </p:txBody>
      </p:sp>
    </p:spTree>
    <p:extLst>
      <p:ext uri="{BB962C8B-B14F-4D97-AF65-F5344CB8AC3E}">
        <p14:creationId xmlns:p14="http://schemas.microsoft.com/office/powerpoint/2010/main" val="1026811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smtClean="0"/>
              <a:t>WHY IS THIS A Set of EXPERIMENTS?</a:t>
            </a:r>
            <a:endParaRPr lang="en-US" dirty="0"/>
          </a:p>
        </p:txBody>
      </p:sp>
      <p:sp>
        <p:nvSpPr>
          <p:cNvPr id="3" name="Tijdelijke aanduiding voor inhoud 2"/>
          <p:cNvSpPr>
            <a:spLocks noGrp="1"/>
          </p:cNvSpPr>
          <p:nvPr>
            <p:ph idx="1"/>
          </p:nvPr>
        </p:nvSpPr>
        <p:spPr/>
        <p:txBody>
          <a:bodyPr>
            <a:normAutofit lnSpcReduction="10000"/>
          </a:bodyPr>
          <a:lstStyle/>
          <a:p>
            <a:pPr>
              <a:buFont typeface="Wingdings" pitchFamily="2" charset="2"/>
              <a:buChar char="§"/>
            </a:pPr>
            <a:r>
              <a:rPr lang="nl-NL" sz="2600" dirty="0" err="1" smtClean="0"/>
              <a:t>Not</a:t>
            </a:r>
            <a:r>
              <a:rPr lang="nl-NL" sz="2600" dirty="0" smtClean="0"/>
              <a:t> 1 experiment, but 6 experiments.</a:t>
            </a:r>
          </a:p>
          <a:p>
            <a:pPr>
              <a:buFont typeface="Wingdings" pitchFamily="2" charset="2"/>
              <a:buChar char="§"/>
            </a:pPr>
            <a:endParaRPr lang="nl-NL" sz="2600" dirty="0" smtClean="0"/>
          </a:p>
          <a:p>
            <a:pPr>
              <a:buFont typeface="Wingdings" pitchFamily="2" charset="2"/>
              <a:buChar char="§"/>
            </a:pPr>
            <a:r>
              <a:rPr lang="nl-NL" sz="2600" dirty="0" err="1" smtClean="0"/>
              <a:t>Lind</a:t>
            </a:r>
            <a:r>
              <a:rPr lang="nl-NL" sz="2600" dirty="0" smtClean="0"/>
              <a:t> </a:t>
            </a:r>
            <a:r>
              <a:rPr lang="nl-NL" sz="2600" dirty="0" err="1" smtClean="0"/>
              <a:t>creates</a:t>
            </a:r>
            <a:r>
              <a:rPr lang="nl-NL" sz="2600" dirty="0" smtClean="0"/>
              <a:t> 6 </a:t>
            </a:r>
            <a:r>
              <a:rPr lang="nl-NL" sz="2600" dirty="0" err="1" smtClean="0"/>
              <a:t>experimental</a:t>
            </a:r>
            <a:r>
              <a:rPr lang="nl-NL" sz="2600" dirty="0" smtClean="0"/>
              <a:t> settings, </a:t>
            </a:r>
            <a:r>
              <a:rPr lang="nl-NL" sz="2600" dirty="0" err="1" smtClean="0"/>
              <a:t>each</a:t>
            </a:r>
            <a:r>
              <a:rPr lang="nl-NL" sz="2600" dirty="0" smtClean="0"/>
              <a:t> </a:t>
            </a:r>
            <a:r>
              <a:rPr lang="nl-NL" sz="2600" dirty="0" err="1" smtClean="0"/>
              <a:t>with</a:t>
            </a:r>
            <a:r>
              <a:rPr lang="nl-NL" sz="2600" dirty="0" smtClean="0"/>
              <a:t> </a:t>
            </a:r>
            <a:r>
              <a:rPr lang="nl-NL" sz="2600" dirty="0" err="1" smtClean="0"/>
              <a:t>an</a:t>
            </a:r>
            <a:r>
              <a:rPr lang="nl-NL" sz="2600" dirty="0" smtClean="0"/>
              <a:t> </a:t>
            </a:r>
            <a:r>
              <a:rPr lang="nl-NL" sz="2600" dirty="0" err="1" smtClean="0"/>
              <a:t>experimental</a:t>
            </a:r>
            <a:r>
              <a:rPr lang="nl-NL" sz="2600" dirty="0" smtClean="0"/>
              <a:t> </a:t>
            </a:r>
            <a:r>
              <a:rPr lang="nl-NL" sz="2600" dirty="0" err="1" smtClean="0"/>
              <a:t>group</a:t>
            </a:r>
            <a:r>
              <a:rPr lang="nl-NL" sz="2600" dirty="0" smtClean="0"/>
              <a:t> </a:t>
            </a:r>
            <a:r>
              <a:rPr lang="nl-NL" sz="2600" dirty="0" err="1" smtClean="0"/>
              <a:t>containing</a:t>
            </a:r>
            <a:r>
              <a:rPr lang="nl-NL" sz="2600" dirty="0" smtClean="0"/>
              <a:t> 2 </a:t>
            </a:r>
            <a:r>
              <a:rPr lang="nl-NL" sz="2600" dirty="0" err="1" smtClean="0"/>
              <a:t>patients</a:t>
            </a:r>
            <a:r>
              <a:rPr lang="nl-NL" sz="2600" dirty="0" smtClean="0"/>
              <a:t>, </a:t>
            </a:r>
            <a:r>
              <a:rPr lang="nl-NL" sz="2600" dirty="0" err="1" smtClean="0"/>
              <a:t>and</a:t>
            </a:r>
            <a:r>
              <a:rPr lang="nl-NL" sz="2600" dirty="0" smtClean="0"/>
              <a:t> a shared control </a:t>
            </a:r>
            <a:r>
              <a:rPr lang="nl-NL" sz="2600" dirty="0" err="1" smtClean="0"/>
              <a:t>group</a:t>
            </a:r>
            <a:r>
              <a:rPr lang="nl-NL" sz="2600" dirty="0" smtClean="0"/>
              <a:t> </a:t>
            </a:r>
            <a:r>
              <a:rPr lang="nl-NL" sz="2600" dirty="0" err="1" smtClean="0"/>
              <a:t>containing</a:t>
            </a:r>
            <a:r>
              <a:rPr lang="nl-NL" sz="2600" dirty="0" smtClean="0"/>
              <a:t> the non-</a:t>
            </a:r>
            <a:r>
              <a:rPr lang="nl-NL" sz="2600" dirty="0" err="1" smtClean="0"/>
              <a:t>treated</a:t>
            </a:r>
            <a:r>
              <a:rPr lang="nl-NL" sz="2600" dirty="0" smtClean="0"/>
              <a:t> </a:t>
            </a:r>
            <a:r>
              <a:rPr lang="nl-NL" sz="2600" dirty="0" err="1" smtClean="0"/>
              <a:t>patients</a:t>
            </a:r>
            <a:r>
              <a:rPr lang="nl-NL" sz="2600" dirty="0" smtClean="0"/>
              <a:t> on the Salisbury.</a:t>
            </a:r>
          </a:p>
          <a:p>
            <a:pPr>
              <a:buFont typeface="Wingdings" pitchFamily="2" charset="2"/>
              <a:buChar char="§"/>
            </a:pPr>
            <a:endParaRPr lang="nl-NL" sz="2600" dirty="0" smtClean="0"/>
          </a:p>
          <a:p>
            <a:pPr>
              <a:buFont typeface="Wingdings" pitchFamily="2" charset="2"/>
              <a:buChar char="§"/>
            </a:pPr>
            <a:r>
              <a:rPr lang="nl-NL" sz="2600" dirty="0" err="1" smtClean="0"/>
              <a:t>There</a:t>
            </a:r>
            <a:r>
              <a:rPr lang="nl-NL" sz="2600" dirty="0" smtClean="0"/>
              <a:t> is </a:t>
            </a:r>
            <a:r>
              <a:rPr lang="nl-NL" sz="2600" dirty="0" err="1" smtClean="0"/>
              <a:t>experimental</a:t>
            </a:r>
            <a:r>
              <a:rPr lang="nl-NL" sz="2600" dirty="0" smtClean="0"/>
              <a:t> </a:t>
            </a:r>
            <a:r>
              <a:rPr lang="nl-NL" sz="2600" dirty="0" err="1" smtClean="0"/>
              <a:t>manipulation</a:t>
            </a:r>
            <a:r>
              <a:rPr lang="nl-NL" sz="2600" dirty="0" smtClean="0"/>
              <a:t>: </a:t>
            </a:r>
            <a:r>
              <a:rPr lang="nl-NL" sz="2600" dirty="0" err="1" smtClean="0"/>
              <a:t>Lind</a:t>
            </a:r>
            <a:r>
              <a:rPr lang="nl-NL" sz="2600" dirty="0" smtClean="0"/>
              <a:t> </a:t>
            </a:r>
            <a:r>
              <a:rPr lang="nl-NL" sz="2600" dirty="0" err="1" smtClean="0"/>
              <a:t>sees</a:t>
            </a:r>
            <a:r>
              <a:rPr lang="nl-NL" sz="2600" dirty="0" smtClean="0"/>
              <a:t> </a:t>
            </a:r>
            <a:r>
              <a:rPr lang="nl-NL" sz="2600" dirty="0" err="1" smtClean="0"/>
              <a:t>to</a:t>
            </a:r>
            <a:r>
              <a:rPr lang="nl-NL" sz="2600" dirty="0" smtClean="0"/>
              <a:t> </a:t>
            </a:r>
            <a:r>
              <a:rPr lang="nl-NL" sz="2600" dirty="0" err="1" smtClean="0"/>
              <a:t>it</a:t>
            </a:r>
            <a:r>
              <a:rPr lang="nl-NL" sz="2600" dirty="0" smtClean="0"/>
              <a:t> </a:t>
            </a:r>
            <a:r>
              <a:rPr lang="nl-NL" sz="2600" dirty="0" err="1" smtClean="0"/>
              <a:t>that</a:t>
            </a:r>
            <a:r>
              <a:rPr lang="nl-NL" sz="2600" dirty="0" smtClean="0"/>
              <a:t> the </a:t>
            </a:r>
            <a:r>
              <a:rPr lang="nl-NL" sz="2600" dirty="0" err="1" smtClean="0"/>
              <a:t>putative</a:t>
            </a:r>
            <a:r>
              <a:rPr lang="nl-NL" sz="2600" dirty="0" smtClean="0"/>
              <a:t> </a:t>
            </a:r>
            <a:r>
              <a:rPr lang="nl-NL" sz="2600" dirty="0" err="1" smtClean="0"/>
              <a:t>cause</a:t>
            </a:r>
            <a:r>
              <a:rPr lang="nl-NL" sz="2600" dirty="0" smtClean="0"/>
              <a:t> factor is present in the members of the </a:t>
            </a:r>
            <a:r>
              <a:rPr lang="nl-NL" sz="2600" dirty="0" err="1" smtClean="0"/>
              <a:t>experimental</a:t>
            </a:r>
            <a:r>
              <a:rPr lang="nl-NL" sz="2600" dirty="0" smtClean="0"/>
              <a:t> </a:t>
            </a:r>
            <a:r>
              <a:rPr lang="nl-NL" sz="2600" dirty="0" err="1" smtClean="0"/>
              <a:t>group</a:t>
            </a:r>
            <a:r>
              <a:rPr lang="nl-NL" sz="2600" dirty="0" smtClean="0"/>
              <a:t>.</a:t>
            </a:r>
          </a:p>
          <a:p>
            <a:pPr>
              <a:buFont typeface="Wingdings" pitchFamily="2" charset="2"/>
              <a:buChar char="§"/>
            </a:pPr>
            <a:endParaRPr lang="nl-NL" sz="2600" dirty="0" smtClean="0"/>
          </a:p>
          <a:p>
            <a:pPr>
              <a:buFont typeface="Wingdings" pitchFamily="2" charset="2"/>
              <a:buChar char="§"/>
            </a:pPr>
            <a:r>
              <a:rPr lang="nl-NL" sz="2600" dirty="0" err="1" smtClean="0"/>
              <a:t>There</a:t>
            </a:r>
            <a:r>
              <a:rPr lang="nl-NL" sz="2600" dirty="0" smtClean="0"/>
              <a:t> is a control </a:t>
            </a:r>
            <a:r>
              <a:rPr lang="nl-NL" sz="2600" dirty="0" err="1" smtClean="0"/>
              <a:t>group</a:t>
            </a:r>
            <a:r>
              <a:rPr lang="nl-NL" sz="2600" dirty="0" smtClean="0"/>
              <a:t> </a:t>
            </a:r>
            <a:r>
              <a:rPr lang="nl-NL" sz="2600" dirty="0" err="1" smtClean="0"/>
              <a:t>which</a:t>
            </a:r>
            <a:r>
              <a:rPr lang="nl-NL" sz="2600" dirty="0" smtClean="0"/>
              <a:t> </a:t>
            </a:r>
            <a:r>
              <a:rPr lang="nl-NL" sz="2600" dirty="0" err="1" smtClean="0"/>
              <a:t>receives</a:t>
            </a:r>
            <a:r>
              <a:rPr lang="nl-NL" sz="2600" dirty="0" smtClean="0"/>
              <a:t> no treatment.</a:t>
            </a:r>
          </a:p>
          <a:p>
            <a:pPr marL="720000" lvl="1" indent="0" algn="just">
              <a:buNone/>
            </a:pPr>
            <a:r>
              <a:rPr lang="nl-NL" sz="2600" dirty="0" smtClean="0"/>
              <a:t>[</a:t>
            </a:r>
            <a:r>
              <a:rPr lang="en-GB" sz="2600" dirty="0" smtClean="0"/>
              <a:t>These </a:t>
            </a:r>
            <a:r>
              <a:rPr lang="en-GB" sz="2600" dirty="0"/>
              <a:t>patients did not get anything that might cure their disease: all they got was a pain-killing paste (“lenitive electuary”), a laxative (</a:t>
            </a:r>
            <a:r>
              <a:rPr lang="en-GB" sz="2600" i="1" dirty="0" err="1"/>
              <a:t>cremor</a:t>
            </a:r>
            <a:r>
              <a:rPr lang="en-GB" sz="2600" i="1" dirty="0"/>
              <a:t> tartar</a:t>
            </a:r>
            <a:r>
              <a:rPr lang="en-GB" sz="2600" dirty="0"/>
              <a:t>) and/or a cough syrup (“pectoral”). </a:t>
            </a:r>
            <a:r>
              <a:rPr lang="en-GB" sz="2600" dirty="0" smtClean="0"/>
              <a:t>These </a:t>
            </a:r>
            <a:r>
              <a:rPr lang="en-GB" sz="2600" dirty="0"/>
              <a:t>products </a:t>
            </a:r>
            <a:r>
              <a:rPr lang="en-GB" sz="2800" dirty="0"/>
              <a:t>can </a:t>
            </a:r>
            <a:r>
              <a:rPr lang="en-GB" sz="2600" dirty="0"/>
              <a:t>have an effect on the symptoms (pain, constipation) but will not cure the disease</a:t>
            </a:r>
            <a:r>
              <a:rPr lang="en-GB" sz="2600" dirty="0" smtClean="0"/>
              <a:t>.]</a:t>
            </a:r>
          </a:p>
          <a:p>
            <a:pPr marL="720000" lvl="1" indent="0" algn="just">
              <a:buNone/>
            </a:pPr>
            <a:endParaRPr lang="en-GB" sz="2600" dirty="0"/>
          </a:p>
          <a:p>
            <a:pPr algn="just">
              <a:buFont typeface="Wingdings" pitchFamily="2" charset="2"/>
              <a:buChar char="§"/>
            </a:pPr>
            <a:r>
              <a:rPr lang="en-GB" sz="2600" dirty="0" smtClean="0"/>
              <a:t>Observation and comparison of results.</a:t>
            </a:r>
          </a:p>
          <a:p>
            <a:pPr>
              <a:buFont typeface="Wingdings" pitchFamily="2" charset="2"/>
              <a:buChar char="§"/>
            </a:pPr>
            <a:endParaRPr lang="nl-NL" sz="3100" dirty="0" smtClean="0"/>
          </a:p>
          <a:p>
            <a:pPr>
              <a:buFont typeface="Wingdings" pitchFamily="2" charset="2"/>
              <a:buChar char="§"/>
            </a:pPr>
            <a:endParaRPr lang="nl-NL" dirty="0"/>
          </a:p>
          <a:p>
            <a:pPr>
              <a:buFont typeface="Wingdings" pitchFamily="2" charset="2"/>
              <a:buChar char="§"/>
            </a:pPr>
            <a:endParaRPr lang="en-US" dirty="0"/>
          </a:p>
        </p:txBody>
      </p:sp>
      <p:sp>
        <p:nvSpPr>
          <p:cNvPr id="4" name="Tijdelijke aanduiding voor dianummer 3"/>
          <p:cNvSpPr>
            <a:spLocks noGrp="1"/>
          </p:cNvSpPr>
          <p:nvPr>
            <p:ph type="sldNum" sz="quarter" idx="12"/>
          </p:nvPr>
        </p:nvSpPr>
        <p:spPr/>
        <p:txBody>
          <a:bodyPr/>
          <a:lstStyle/>
          <a:p>
            <a:fld id="{7AE184E0-0BD4-4705-A12B-9B71DDE63301}" type="slidenum">
              <a:rPr lang="en-GB" noProof="0" smtClean="0"/>
              <a:t>7</a:t>
            </a:fld>
            <a:endParaRPr lang="en-GB" noProof="0" dirty="0"/>
          </a:p>
        </p:txBody>
      </p:sp>
    </p:spTree>
    <p:extLst>
      <p:ext uri="{BB962C8B-B14F-4D97-AF65-F5344CB8AC3E}">
        <p14:creationId xmlns:p14="http://schemas.microsoft.com/office/powerpoint/2010/main" val="405589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err="1" smtClean="0"/>
              <a:t>PROBLEMatic</a:t>
            </a:r>
            <a:r>
              <a:rPr lang="nl-NL" dirty="0" smtClean="0"/>
              <a:t> aspects (1)</a:t>
            </a:r>
            <a:endParaRPr lang="en-US" dirty="0"/>
          </a:p>
        </p:txBody>
      </p:sp>
      <p:sp>
        <p:nvSpPr>
          <p:cNvPr id="3" name="Tijdelijke aanduiding voor inhoud 2"/>
          <p:cNvSpPr>
            <a:spLocks noGrp="1"/>
          </p:cNvSpPr>
          <p:nvPr>
            <p:ph idx="1"/>
          </p:nvPr>
        </p:nvSpPr>
        <p:spPr/>
        <p:txBody>
          <a:bodyPr>
            <a:noAutofit/>
          </a:bodyPr>
          <a:lstStyle/>
          <a:p>
            <a:pPr>
              <a:buFont typeface="Wingdings" pitchFamily="2" charset="2"/>
              <a:buChar char="§"/>
            </a:pPr>
            <a:r>
              <a:rPr lang="nl-NL" sz="2600" dirty="0" smtClean="0"/>
              <a:t>It is James </a:t>
            </a:r>
            <a:r>
              <a:rPr lang="nl-NL" sz="2600" dirty="0" err="1" smtClean="0"/>
              <a:t>Lind</a:t>
            </a:r>
            <a:r>
              <a:rPr lang="nl-NL" sz="2600" dirty="0" smtClean="0"/>
              <a:t> </a:t>
            </a:r>
            <a:r>
              <a:rPr lang="nl-NL" sz="2600" dirty="0" err="1" smtClean="0"/>
              <a:t>who</a:t>
            </a:r>
            <a:r>
              <a:rPr lang="nl-NL" sz="2600" dirty="0" smtClean="0"/>
              <a:t> </a:t>
            </a:r>
            <a:r>
              <a:rPr lang="nl-NL" sz="2600" dirty="0" err="1" smtClean="0"/>
              <a:t>decides</a:t>
            </a:r>
            <a:r>
              <a:rPr lang="nl-NL" sz="2600" dirty="0" smtClean="0"/>
              <a:t> </a:t>
            </a:r>
            <a:r>
              <a:rPr lang="nl-NL" sz="2600" dirty="0" err="1" smtClean="0"/>
              <a:t>who</a:t>
            </a:r>
            <a:r>
              <a:rPr lang="nl-NL" sz="2600" dirty="0" smtClean="0"/>
              <a:t> is in </a:t>
            </a:r>
            <a:r>
              <a:rPr lang="nl-NL" sz="2600" dirty="0" err="1" smtClean="0"/>
              <a:t>each</a:t>
            </a:r>
            <a:r>
              <a:rPr lang="nl-NL" sz="2600" dirty="0" smtClean="0"/>
              <a:t> of the </a:t>
            </a:r>
            <a:r>
              <a:rPr lang="nl-NL" sz="2600" dirty="0" err="1" smtClean="0"/>
              <a:t>experimental</a:t>
            </a:r>
            <a:r>
              <a:rPr lang="nl-NL" sz="2600" dirty="0" smtClean="0"/>
              <a:t> </a:t>
            </a:r>
            <a:r>
              <a:rPr lang="nl-NL" sz="2600" dirty="0" err="1" smtClean="0"/>
              <a:t>groups</a:t>
            </a:r>
            <a:r>
              <a:rPr lang="nl-NL" sz="2600" dirty="0" smtClean="0"/>
              <a:t>. </a:t>
            </a:r>
            <a:r>
              <a:rPr lang="nl-NL" sz="2600" dirty="0" err="1" smtClean="0"/>
              <a:t>There</a:t>
            </a:r>
            <a:r>
              <a:rPr lang="nl-NL" sz="2600" dirty="0" smtClean="0"/>
              <a:t> is no </a:t>
            </a:r>
            <a:r>
              <a:rPr lang="nl-NL" sz="2600" dirty="0" err="1" smtClean="0"/>
              <a:t>indication</a:t>
            </a:r>
            <a:r>
              <a:rPr lang="nl-NL" sz="2600" dirty="0" smtClean="0"/>
              <a:t> </a:t>
            </a:r>
            <a:r>
              <a:rPr lang="nl-NL" sz="2600" dirty="0" err="1" smtClean="0"/>
              <a:t>that</a:t>
            </a:r>
            <a:r>
              <a:rPr lang="nl-NL" sz="2600" dirty="0" smtClean="0"/>
              <a:t> a random </a:t>
            </a:r>
            <a:r>
              <a:rPr lang="nl-NL" sz="2600" dirty="0" err="1" smtClean="0"/>
              <a:t>assignment</a:t>
            </a:r>
            <a:r>
              <a:rPr lang="nl-NL" sz="2600" dirty="0" smtClean="0"/>
              <a:t> procedure has been </a:t>
            </a:r>
            <a:r>
              <a:rPr lang="nl-NL" sz="2600" dirty="0" err="1" smtClean="0"/>
              <a:t>followed</a:t>
            </a:r>
            <a:r>
              <a:rPr lang="nl-NL" sz="2600" dirty="0" smtClean="0"/>
              <a:t>. On the </a:t>
            </a:r>
            <a:r>
              <a:rPr lang="nl-NL" sz="2600" dirty="0" err="1" smtClean="0"/>
              <a:t>contrary</a:t>
            </a:r>
            <a:r>
              <a:rPr lang="nl-NL" sz="2600" dirty="0" smtClean="0"/>
              <a:t>:</a:t>
            </a:r>
          </a:p>
          <a:p>
            <a:pPr marL="720000" lvl="1" indent="0">
              <a:buNone/>
            </a:pPr>
            <a:r>
              <a:rPr lang="nl-NL" sz="2600" dirty="0" smtClean="0"/>
              <a:t>“</a:t>
            </a:r>
            <a:r>
              <a:rPr lang="en-GB" sz="2600" dirty="0" smtClean="0"/>
              <a:t>Their cases were as similar as I could have them.”</a:t>
            </a:r>
          </a:p>
          <a:p>
            <a:pPr marL="720000" lvl="1" indent="0">
              <a:buNone/>
            </a:pPr>
            <a:r>
              <a:rPr lang="en-GB" sz="2600" dirty="0" smtClean="0"/>
              <a:t>“Two of the worst patients, with the tendons in the ham rigid, (a symptom none of the rest had), were put under a course of sea-water.”</a:t>
            </a:r>
          </a:p>
          <a:p>
            <a:pPr marL="720000" lvl="1" indent="0">
              <a:buNone/>
            </a:pPr>
            <a:endParaRPr lang="en-GB" sz="2600" dirty="0" smtClean="0"/>
          </a:p>
          <a:p>
            <a:pPr>
              <a:buFont typeface="Wingdings" pitchFamily="2" charset="2"/>
              <a:buChar char="§"/>
            </a:pPr>
            <a:r>
              <a:rPr lang="en-GB" sz="2600" dirty="0" smtClean="0"/>
              <a:t>The experiments we done on board of a British ship (hence with British patients), in a rather limited area (the home waters of the British Empire).</a:t>
            </a:r>
          </a:p>
          <a:p>
            <a:pPr marL="720000" lvl="1" indent="0">
              <a:buNone/>
            </a:pPr>
            <a:r>
              <a:rPr lang="en-GB" sz="2600" dirty="0"/>
              <a:t>[</a:t>
            </a:r>
            <a:r>
              <a:rPr lang="en-GB" sz="2600" dirty="0" smtClean="0"/>
              <a:t>Lind left the Navy in 1748 to write his </a:t>
            </a:r>
            <a:r>
              <a:rPr lang="en-GB" sz="2600" i="1" dirty="0" smtClean="0"/>
              <a:t>Treatise (</a:t>
            </a:r>
            <a:r>
              <a:rPr lang="en-GB" sz="2600" dirty="0" smtClean="0"/>
              <a:t>also: the war with Spain ended in 1748)</a:t>
            </a:r>
            <a:r>
              <a:rPr lang="en-GB" sz="2600" i="1" dirty="0" smtClean="0"/>
              <a:t>.</a:t>
            </a:r>
            <a:r>
              <a:rPr lang="en-GB" sz="2600" dirty="0" smtClean="0"/>
              <a:t> Ideally he would have stayed in the Navy to conduct similar experiments in the Mediterranean, the West Indies, and other areas where the Navy was active. And </a:t>
            </a:r>
            <a:r>
              <a:rPr lang="en-GB" sz="2600" dirty="0" err="1" smtClean="0"/>
              <a:t>enroll</a:t>
            </a:r>
            <a:r>
              <a:rPr lang="en-GB" sz="2600" dirty="0" smtClean="0"/>
              <a:t> in the armed forces of the enemies to have more representative results.]</a:t>
            </a:r>
          </a:p>
          <a:p>
            <a:pPr marL="86400" indent="0">
              <a:buNone/>
            </a:pPr>
            <a:endParaRPr lang="en-GB" sz="2600" dirty="0" smtClean="0"/>
          </a:p>
          <a:p>
            <a:pPr>
              <a:buFont typeface="Wingdings" pitchFamily="2" charset="2"/>
              <a:buChar char="§"/>
            </a:pPr>
            <a:endParaRPr lang="en-GB" sz="2600" dirty="0" smtClean="0"/>
          </a:p>
          <a:p>
            <a:pPr marL="720000" lvl="1" indent="0">
              <a:buNone/>
            </a:pPr>
            <a:endParaRPr lang="en-GB" sz="2600" dirty="0" smtClean="0"/>
          </a:p>
          <a:p>
            <a:pPr marL="720000" lvl="1" indent="0">
              <a:buNone/>
            </a:pPr>
            <a:endParaRPr lang="en-GB" sz="2600" dirty="0" smtClean="0"/>
          </a:p>
          <a:p>
            <a:endParaRPr lang="en-US" sz="2600" dirty="0"/>
          </a:p>
        </p:txBody>
      </p:sp>
      <p:sp>
        <p:nvSpPr>
          <p:cNvPr id="4" name="Tijdelijke aanduiding voor dianummer 3"/>
          <p:cNvSpPr>
            <a:spLocks noGrp="1"/>
          </p:cNvSpPr>
          <p:nvPr>
            <p:ph type="sldNum" sz="quarter" idx="12"/>
          </p:nvPr>
        </p:nvSpPr>
        <p:spPr/>
        <p:txBody>
          <a:bodyPr/>
          <a:lstStyle/>
          <a:p>
            <a:fld id="{7AE184E0-0BD4-4705-A12B-9B71DDE63301}" type="slidenum">
              <a:rPr lang="en-GB" noProof="0" smtClean="0"/>
              <a:t>8</a:t>
            </a:fld>
            <a:endParaRPr lang="en-GB" noProof="0" dirty="0"/>
          </a:p>
        </p:txBody>
      </p:sp>
    </p:spTree>
    <p:extLst>
      <p:ext uri="{BB962C8B-B14F-4D97-AF65-F5344CB8AC3E}">
        <p14:creationId xmlns:p14="http://schemas.microsoft.com/office/powerpoint/2010/main" val="1096547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ctr"/>
            <a:r>
              <a:rPr lang="nl-NL" dirty="0" err="1"/>
              <a:t>PROBLEMatic</a:t>
            </a:r>
            <a:r>
              <a:rPr lang="nl-NL" dirty="0"/>
              <a:t> aspects </a:t>
            </a:r>
            <a:r>
              <a:rPr lang="nl-NL" dirty="0" smtClean="0"/>
              <a:t>(2)</a:t>
            </a:r>
            <a:endParaRPr lang="en-US" dirty="0"/>
          </a:p>
        </p:txBody>
      </p:sp>
      <p:sp>
        <p:nvSpPr>
          <p:cNvPr id="3" name="Tijdelijke aanduiding voor inhoud 2"/>
          <p:cNvSpPr>
            <a:spLocks noGrp="1"/>
          </p:cNvSpPr>
          <p:nvPr>
            <p:ph idx="1"/>
          </p:nvPr>
        </p:nvSpPr>
        <p:spPr/>
        <p:txBody>
          <a:bodyPr>
            <a:normAutofit/>
          </a:bodyPr>
          <a:lstStyle/>
          <a:p>
            <a:pPr>
              <a:buFont typeface="Wingdings" pitchFamily="2" charset="2"/>
              <a:buChar char="§"/>
            </a:pPr>
            <a:r>
              <a:rPr lang="en-GB" sz="2600" dirty="0" smtClean="0"/>
              <a:t>There were no placebo treatments.</a:t>
            </a:r>
          </a:p>
          <a:p>
            <a:pPr>
              <a:buFont typeface="Wingdings" pitchFamily="2" charset="2"/>
              <a:buChar char="§"/>
            </a:pPr>
            <a:endParaRPr lang="en-GB" sz="2600" dirty="0" smtClean="0"/>
          </a:p>
          <a:p>
            <a:pPr>
              <a:buFont typeface="Wingdings" pitchFamily="2" charset="2"/>
              <a:buChar char="§"/>
            </a:pPr>
            <a:r>
              <a:rPr lang="en-GB" sz="2600" dirty="0" smtClean="0"/>
              <a:t>No measures have been taken to exclude observer bias. It is obvious that Lind knew who got what when we registered the effects.</a:t>
            </a:r>
          </a:p>
          <a:p>
            <a:pPr>
              <a:buFont typeface="Wingdings" pitchFamily="2" charset="2"/>
              <a:buChar char="§"/>
            </a:pPr>
            <a:endParaRPr lang="en-GB" sz="2600" dirty="0" smtClean="0"/>
          </a:p>
          <a:p>
            <a:pPr>
              <a:buFont typeface="Wingdings" pitchFamily="2" charset="2"/>
              <a:buChar char="§"/>
            </a:pPr>
            <a:r>
              <a:rPr lang="en-GB" sz="2600" dirty="0" smtClean="0"/>
              <a:t>Contemporary biomedical scientists would try to show that the differences are statistically significant (and therefore would have bigger experimental groups). Lind could not do that, because inferential statistics did not exist yet. If it would have existed, he would have known that 2 patients are not enough.  </a:t>
            </a:r>
          </a:p>
          <a:p>
            <a:pPr marL="720000" lvl="1" indent="0">
              <a:buNone/>
            </a:pPr>
            <a:r>
              <a:rPr lang="en-GB" sz="2600" dirty="0" smtClean="0"/>
              <a:t>[Kenneth Carpenter writes: “It is interesting that the two subjects in worst condition both received the seawater treatment. Was this chance, or had Lind perhaps been a believer in it and expected that they would give a dramatic response from “worst” to “best”?” (1986, p. 53)]</a:t>
            </a:r>
            <a:endParaRPr lang="en-US" sz="2600" dirty="0" smtClean="0"/>
          </a:p>
          <a:p>
            <a:pPr marL="86400" indent="0">
              <a:buNone/>
            </a:pPr>
            <a:endParaRPr lang="en-US" sz="2600" dirty="0"/>
          </a:p>
          <a:p>
            <a:endParaRPr lang="en-GB" dirty="0"/>
          </a:p>
          <a:p>
            <a:endParaRPr lang="en-US" dirty="0"/>
          </a:p>
        </p:txBody>
      </p:sp>
      <p:sp>
        <p:nvSpPr>
          <p:cNvPr id="4" name="Tijdelijke aanduiding voor dianummer 3"/>
          <p:cNvSpPr>
            <a:spLocks noGrp="1"/>
          </p:cNvSpPr>
          <p:nvPr>
            <p:ph type="sldNum" sz="quarter" idx="12"/>
          </p:nvPr>
        </p:nvSpPr>
        <p:spPr/>
        <p:txBody>
          <a:bodyPr/>
          <a:lstStyle/>
          <a:p>
            <a:fld id="{7AE184E0-0BD4-4705-A12B-9B71DDE63301}" type="slidenum">
              <a:rPr lang="en-GB" noProof="0" smtClean="0"/>
              <a:t>9</a:t>
            </a:fld>
            <a:endParaRPr lang="en-GB" noProof="0" dirty="0"/>
          </a:p>
        </p:txBody>
      </p:sp>
    </p:spTree>
    <p:extLst>
      <p:ext uri="{BB962C8B-B14F-4D97-AF65-F5344CB8AC3E}">
        <p14:creationId xmlns:p14="http://schemas.microsoft.com/office/powerpoint/2010/main" val="1715513317"/>
      </p:ext>
    </p:extLst>
  </p:cSld>
  <p:clrMapOvr>
    <a:masterClrMapping/>
  </p:clrMapOvr>
</p:sld>
</file>

<file path=ppt/theme/theme1.xml><?xml version="1.0" encoding="utf-8"?>
<a:theme xmlns:a="http://schemas.openxmlformats.org/drawingml/2006/main" name="Powerpoint_UGent_EN_LW">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Universiteit Gent">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1750">
          <a:solidFill>
            <a:srgbClr val="1E64C8"/>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31750">
          <a:solidFill>
            <a:srgbClr val="1E64C8"/>
          </a:solidFill>
          <a:headEnd type="triangle" w="lg" len="lg"/>
          <a:tailEnd type="triangle" w="lg" len="lg"/>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120000"/>
          </a:lnSpc>
          <a:defRPr sz="2500" smtClean="0"/>
        </a:defPPr>
      </a:lstStyle>
    </a:txDef>
  </a:objectDefaults>
  <a:extraClrSchemeLst/>
  <a:extLst>
    <a:ext uri="{05A4C25C-085E-4340-85A3-A5531E510DB2}">
      <thm15:themeFamily xmlns="" xmlns:thm15="http://schemas.microsoft.com/office/thememl/2012/main" name="Presentation-UK-LW_1_0_13.potx" id="{742472DA-0B5C-4BF1-90E0-DAAD6217DC31}" vid="{386279C7-2BA3-4344-AB89-EB6DF7E31AD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Powerpoint_UGent_EN_LW</Template>
  <TotalTime>1637</TotalTime>
  <Words>2252</Words>
  <Application>Microsoft Office PowerPoint</Application>
  <PresentationFormat>Aangepast</PresentationFormat>
  <Paragraphs>128</Paragraphs>
  <Slides>15</Slides>
  <Notes>0</Notes>
  <HiddenSlides>0</HiddenSlides>
  <MMClips>0</MMClips>
  <ScaleCrop>false</ScaleCrop>
  <HeadingPairs>
    <vt:vector size="4" baseType="variant">
      <vt:variant>
        <vt:lpstr>Thema</vt:lpstr>
      </vt:variant>
      <vt:variant>
        <vt:i4>1</vt:i4>
      </vt:variant>
      <vt:variant>
        <vt:lpstr>Diatitels</vt:lpstr>
      </vt:variant>
      <vt:variant>
        <vt:i4>15</vt:i4>
      </vt:variant>
    </vt:vector>
  </HeadingPairs>
  <TitlesOfParts>
    <vt:vector size="16" baseType="lpstr">
      <vt:lpstr>Powerpoint_UGent_EN_LW</vt:lpstr>
      <vt:lpstr> THE CAUSES AND CURES OF SCURVY. HOW MODERN WAS JAMES LIND’S METHODOLOGY?</vt:lpstr>
      <vt:lpstr>Introduction: why this case?</vt:lpstr>
      <vt:lpstr>Introduction: My Plan</vt:lpstr>
      <vt:lpstr>A Treatise of the Scurvy (1)</vt:lpstr>
      <vt:lpstr>A Treatise of the Scurvy (2)</vt:lpstr>
      <vt:lpstr>A TreatiSe of the Scurvy (3)</vt:lpstr>
      <vt:lpstr>WHY IS THIS A Set of EXPERIMENTS?</vt:lpstr>
      <vt:lpstr>PROBLEMatic aspects (1)</vt:lpstr>
      <vt:lpstr>PROBLEMatic aspects (2)</vt:lpstr>
      <vt:lpstr>Comments (1)</vt:lpstr>
      <vt:lpstr>Comments (2)</vt:lpstr>
      <vt:lpstr>Comments (3)</vt:lpstr>
      <vt:lpstr>Lind on The Cause(S) of scurvy (1)</vt:lpstr>
      <vt:lpstr>References</vt:lpstr>
      <vt:lpstr>Lind on The Cause(S) of scurvy (2)</vt:lpstr>
    </vt:vector>
  </TitlesOfParts>
  <Company>UGent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erik</dc:creator>
  <cp:lastModifiedBy>Erik Weber</cp:lastModifiedBy>
  <cp:revision>277</cp:revision>
  <dcterms:created xsi:type="dcterms:W3CDTF">2017-01-31T08:02:21Z</dcterms:created>
  <dcterms:modified xsi:type="dcterms:W3CDTF">2018-10-12T11:23:24Z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icensed to">
    <vt:lpwstr>Ghent University</vt:lpwstr>
  </property>
  <property fmtid="{D5CDD505-2E9C-101B-9397-08002B2CF9AE}" pid="3" name="Version">
    <vt:lpwstr>1.0</vt:lpwstr>
  </property>
  <property fmtid="{D5CDD505-2E9C-101B-9397-08002B2CF9AE}" pid="4" name="Date">
    <vt:filetime>2016-09-20T22:00:00Z</vt:filetime>
  </property>
  <property fmtid="{D5CDD505-2E9C-101B-9397-08002B2CF9AE}" pid="5" name="Build">
    <vt:i4>13</vt:i4>
  </property>
  <property fmtid="{D5CDD505-2E9C-101B-9397-08002B2CF9AE}" pid="6" name="Cmt 1">
    <vt:lpwstr>create</vt:lpwstr>
  </property>
  <property fmtid="{D5CDD505-2E9C-101B-9397-08002B2CF9AE}" pid="7" name="Cmt 2">
    <vt:lpwstr>1st draft</vt:lpwstr>
  </property>
  <property fmtid="{D5CDD505-2E9C-101B-9397-08002B2CF9AE}" pid="8" name="Cmt 3">
    <vt:lpwstr>Corporate splitt off</vt:lpwstr>
  </property>
  <property fmtid="{D5CDD505-2E9C-101B-9397-08002B2CF9AE}" pid="9" name="Cmt 4">
    <vt:lpwstr>2nd draft</vt:lpwstr>
  </property>
  <property fmtid="{D5CDD505-2E9C-101B-9397-08002B2CF9AE}" pid="10" name="Cmt 5">
    <vt:lpwstr>set text box and shape defaults</vt:lpwstr>
  </property>
  <property fmtid="{D5CDD505-2E9C-101B-9397-08002B2CF9AE}" pid="11" name="Cmt 6">
    <vt:lpwstr>end slide text acc. to letter</vt:lpwstr>
  </property>
  <property fmtid="{D5CDD505-2E9C-101B-9397-08002B2CF9AE}" pid="12" name="Cmt 7">
    <vt:lpwstr>logo opening slide sharpened</vt:lpwstr>
  </property>
  <property fmtid="{D5CDD505-2E9C-101B-9397-08002B2CF9AE}" pid="13" name="Cmt 8-9">
    <vt:lpwstr>comments 19-9-2016</vt:lpwstr>
  </property>
  <property fmtid="{D5CDD505-2E9C-101B-9397-08002B2CF9AE}" pid="14" name="Cmt 10">
    <vt:lpwstr>social media data redesigned</vt:lpwstr>
  </property>
  <property fmtid="{D5CDD505-2E9C-101B-9397-08002B2CF9AE}" pid="15" name="Cmt 11">
    <vt:lpwstr>Title Slide renamed to TitleSlide</vt:lpwstr>
  </property>
  <property fmtid="{D5CDD505-2E9C-101B-9397-08002B2CF9AE}" pid="16" name="Cmt 12">
    <vt:lpwstr>Title and text size</vt:lpwstr>
  </property>
  <property fmtid="{D5CDD505-2E9C-101B-9397-08002B2CF9AE}" pid="17" name="Cmt 13">
    <vt:lpwstr>socmed pictos &gt; normal view</vt:lpwstr>
  </property>
</Properties>
</file>