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sldIdLst>
    <p:sldId id="395" r:id="rId2"/>
    <p:sldId id="496" r:id="rId3"/>
    <p:sldId id="471" r:id="rId4"/>
    <p:sldId id="493" r:id="rId5"/>
    <p:sldId id="492" r:id="rId6"/>
    <p:sldId id="491" r:id="rId7"/>
    <p:sldId id="488" r:id="rId8"/>
    <p:sldId id="486" r:id="rId9"/>
    <p:sldId id="451" r:id="rId10"/>
    <p:sldId id="485" r:id="rId11"/>
    <p:sldId id="494" r:id="rId12"/>
    <p:sldId id="482" r:id="rId13"/>
    <p:sldId id="495"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a:ea typeface="+mn-ea"/>
        <a:cs typeface="Arial" pitchFamily="34" charset="0"/>
      </a:defRPr>
    </a:lvl1pPr>
    <a:lvl2pPr marL="457200" algn="l" rtl="0" fontAlgn="base">
      <a:spcBef>
        <a:spcPct val="0"/>
      </a:spcBef>
      <a:spcAft>
        <a:spcPct val="0"/>
      </a:spcAft>
      <a:defRPr sz="2400" kern="1200">
        <a:solidFill>
          <a:schemeClr val="tx1"/>
        </a:solidFill>
        <a:latin typeface="Times"/>
        <a:ea typeface="+mn-ea"/>
        <a:cs typeface="Arial" pitchFamily="34" charset="0"/>
      </a:defRPr>
    </a:lvl2pPr>
    <a:lvl3pPr marL="914400" algn="l" rtl="0" fontAlgn="base">
      <a:spcBef>
        <a:spcPct val="0"/>
      </a:spcBef>
      <a:spcAft>
        <a:spcPct val="0"/>
      </a:spcAft>
      <a:defRPr sz="2400" kern="1200">
        <a:solidFill>
          <a:schemeClr val="tx1"/>
        </a:solidFill>
        <a:latin typeface="Times"/>
        <a:ea typeface="+mn-ea"/>
        <a:cs typeface="Arial" pitchFamily="34" charset="0"/>
      </a:defRPr>
    </a:lvl3pPr>
    <a:lvl4pPr marL="1371600" algn="l" rtl="0" fontAlgn="base">
      <a:spcBef>
        <a:spcPct val="0"/>
      </a:spcBef>
      <a:spcAft>
        <a:spcPct val="0"/>
      </a:spcAft>
      <a:defRPr sz="2400" kern="1200">
        <a:solidFill>
          <a:schemeClr val="tx1"/>
        </a:solidFill>
        <a:latin typeface="Times"/>
        <a:ea typeface="+mn-ea"/>
        <a:cs typeface="Arial" pitchFamily="34" charset="0"/>
      </a:defRPr>
    </a:lvl4pPr>
    <a:lvl5pPr marL="1828800" algn="l" rtl="0" fontAlgn="base">
      <a:spcBef>
        <a:spcPct val="0"/>
      </a:spcBef>
      <a:spcAft>
        <a:spcPct val="0"/>
      </a:spcAft>
      <a:defRPr sz="2400" kern="1200">
        <a:solidFill>
          <a:schemeClr val="tx1"/>
        </a:solidFill>
        <a:latin typeface="Times"/>
        <a:ea typeface="+mn-ea"/>
        <a:cs typeface="Arial" pitchFamily="34" charset="0"/>
      </a:defRPr>
    </a:lvl5pPr>
    <a:lvl6pPr marL="2286000" algn="l" defTabSz="914400" rtl="0" eaLnBrk="1" latinLnBrk="0" hangingPunct="1">
      <a:defRPr sz="2400" kern="1200">
        <a:solidFill>
          <a:schemeClr val="tx1"/>
        </a:solidFill>
        <a:latin typeface="Times"/>
        <a:ea typeface="+mn-ea"/>
        <a:cs typeface="Arial" pitchFamily="34" charset="0"/>
      </a:defRPr>
    </a:lvl6pPr>
    <a:lvl7pPr marL="2743200" algn="l" defTabSz="914400" rtl="0" eaLnBrk="1" latinLnBrk="0" hangingPunct="1">
      <a:defRPr sz="2400" kern="1200">
        <a:solidFill>
          <a:schemeClr val="tx1"/>
        </a:solidFill>
        <a:latin typeface="Times"/>
        <a:ea typeface="+mn-ea"/>
        <a:cs typeface="Arial" pitchFamily="34" charset="0"/>
      </a:defRPr>
    </a:lvl7pPr>
    <a:lvl8pPr marL="3200400" algn="l" defTabSz="914400" rtl="0" eaLnBrk="1" latinLnBrk="0" hangingPunct="1">
      <a:defRPr sz="2400" kern="1200">
        <a:solidFill>
          <a:schemeClr val="tx1"/>
        </a:solidFill>
        <a:latin typeface="Times"/>
        <a:ea typeface="+mn-ea"/>
        <a:cs typeface="Arial" pitchFamily="34" charset="0"/>
      </a:defRPr>
    </a:lvl8pPr>
    <a:lvl9pPr marL="3657600" algn="l" defTabSz="914400" rtl="0" eaLnBrk="1" latinLnBrk="0" hangingPunct="1">
      <a:defRPr sz="2400" kern="1200">
        <a:solidFill>
          <a:schemeClr val="tx1"/>
        </a:solidFill>
        <a:latin typeface="Times"/>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07" autoAdjust="0"/>
    <p:restoredTop sz="94672" autoAdjust="0"/>
  </p:normalViewPr>
  <p:slideViewPr>
    <p:cSldViewPr>
      <p:cViewPr varScale="1">
        <p:scale>
          <a:sx n="69" d="100"/>
          <a:sy n="69" d="100"/>
        </p:scale>
        <p:origin x="117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52" charset="0"/>
                <a:cs typeface="+mn-cs"/>
              </a:defRPr>
            </a:lvl1pPr>
          </a:lstStyle>
          <a:p>
            <a:pPr>
              <a:defRPr/>
            </a:pPr>
            <a:endParaRPr lang="en-US"/>
          </a:p>
        </p:txBody>
      </p:sp>
      <p:sp>
        <p:nvSpPr>
          <p:cNvPr id="1505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52" charset="0"/>
                <a:cs typeface="+mn-cs"/>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52" charset="0"/>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pitchFamily="52" charset="0"/>
                <a:cs typeface="+mn-cs"/>
              </a:defRPr>
            </a:lvl1pPr>
          </a:lstStyle>
          <a:p>
            <a:pPr>
              <a:defRPr/>
            </a:pPr>
            <a:fld id="{7F52483D-E604-4EC8-845A-F021A6709F0E}" type="slidenum">
              <a:rPr lang="en-US"/>
              <a:pPr>
                <a:defRPr/>
              </a:pPr>
              <a:t>‹#›</a:t>
            </a:fld>
            <a:endParaRPr lang="en-US"/>
          </a:p>
        </p:txBody>
      </p:sp>
    </p:spTree>
    <p:extLst>
      <p:ext uri="{BB962C8B-B14F-4D97-AF65-F5344CB8AC3E}">
        <p14:creationId xmlns:p14="http://schemas.microsoft.com/office/powerpoint/2010/main" val="425029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52"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52"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52"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52"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5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a:ln/>
        </p:spPr>
      </p:sp>
      <p:sp>
        <p:nvSpPr>
          <p:cNvPr id="30723"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9C80DDBF-A3BB-464F-AA78-8C529F4D98E6}"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10</a:t>
            </a:fld>
            <a:endParaRPr lang="en-US"/>
          </a:p>
        </p:txBody>
      </p:sp>
    </p:spTree>
    <p:extLst>
      <p:ext uri="{BB962C8B-B14F-4D97-AF65-F5344CB8AC3E}">
        <p14:creationId xmlns:p14="http://schemas.microsoft.com/office/powerpoint/2010/main" val="2898571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2</a:t>
            </a:fld>
            <a:endParaRPr lang="en-US"/>
          </a:p>
        </p:txBody>
      </p:sp>
    </p:spTree>
    <p:extLst>
      <p:ext uri="{BB962C8B-B14F-4D97-AF65-F5344CB8AC3E}">
        <p14:creationId xmlns:p14="http://schemas.microsoft.com/office/powerpoint/2010/main" val="3693335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4</a:t>
            </a:fld>
            <a:endParaRPr lang="en-US"/>
          </a:p>
        </p:txBody>
      </p:sp>
    </p:spTree>
    <p:extLst>
      <p:ext uri="{BB962C8B-B14F-4D97-AF65-F5344CB8AC3E}">
        <p14:creationId xmlns:p14="http://schemas.microsoft.com/office/powerpoint/2010/main" val="876129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5</a:t>
            </a:fld>
            <a:endParaRPr lang="en-US"/>
          </a:p>
        </p:txBody>
      </p:sp>
    </p:spTree>
    <p:extLst>
      <p:ext uri="{BB962C8B-B14F-4D97-AF65-F5344CB8AC3E}">
        <p14:creationId xmlns:p14="http://schemas.microsoft.com/office/powerpoint/2010/main" val="2776680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6</a:t>
            </a:fld>
            <a:endParaRPr lang="en-US"/>
          </a:p>
        </p:txBody>
      </p:sp>
    </p:spTree>
    <p:extLst>
      <p:ext uri="{BB962C8B-B14F-4D97-AF65-F5344CB8AC3E}">
        <p14:creationId xmlns:p14="http://schemas.microsoft.com/office/powerpoint/2010/main" val="1451125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a:ln/>
        </p:spPr>
      </p:sp>
      <p:sp>
        <p:nvSpPr>
          <p:cNvPr id="48131"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9E792A26-DC47-4D24-84D7-F4943B504130}" type="slidenum">
              <a:rPr lang="en-US" smtClean="0"/>
              <a:pPr>
                <a:defRPr/>
              </a:pPr>
              <a:t>7</a:t>
            </a:fld>
            <a:endParaRPr lang="en-US"/>
          </a:p>
        </p:txBody>
      </p:sp>
    </p:spTree>
    <p:extLst>
      <p:ext uri="{BB962C8B-B14F-4D97-AF65-F5344CB8AC3E}">
        <p14:creationId xmlns:p14="http://schemas.microsoft.com/office/powerpoint/2010/main" val="1460466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8</a:t>
            </a:fld>
            <a:endParaRPr lang="en-US"/>
          </a:p>
        </p:txBody>
      </p:sp>
    </p:spTree>
    <p:extLst>
      <p:ext uri="{BB962C8B-B14F-4D97-AF65-F5344CB8AC3E}">
        <p14:creationId xmlns:p14="http://schemas.microsoft.com/office/powerpoint/2010/main" val="685401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Espace réservé de l'image des diapositives 1"/>
          <p:cNvSpPr>
            <a:spLocks noGrp="1" noRot="1" noChangeAspect="1" noTextEdit="1"/>
          </p:cNvSpPr>
          <p:nvPr>
            <p:ph type="sldImg"/>
          </p:nvPr>
        </p:nvSpPr>
        <p:spPr>
          <a:ln/>
        </p:spPr>
      </p:sp>
      <p:sp>
        <p:nvSpPr>
          <p:cNvPr id="31747" name="Espace réservé des commentaires 2"/>
          <p:cNvSpPr>
            <a:spLocks noGrp="1"/>
          </p:cNvSpPr>
          <p:nvPr>
            <p:ph type="body" idx="1"/>
          </p:nvPr>
        </p:nvSpPr>
        <p:spPr>
          <a:noFill/>
          <a:ln/>
        </p:spPr>
        <p:txBody>
          <a:bodyPr/>
          <a:lstStyle/>
          <a:p>
            <a:endParaRPr lang="fr-FR" smtClean="0">
              <a:latin typeface="Times"/>
            </a:endParaRPr>
          </a:p>
        </p:txBody>
      </p:sp>
      <p:sp>
        <p:nvSpPr>
          <p:cNvPr id="4" name="Espace réservé du numéro de diapositive 3"/>
          <p:cNvSpPr>
            <a:spLocks noGrp="1"/>
          </p:cNvSpPr>
          <p:nvPr>
            <p:ph type="sldNum" sz="quarter" idx="5"/>
          </p:nvPr>
        </p:nvSpPr>
        <p:spPr/>
        <p:txBody>
          <a:bodyPr/>
          <a:lstStyle/>
          <a:p>
            <a:pPr>
              <a:defRPr/>
            </a:pPr>
            <a:fld id="{0B392BFC-F357-4821-8013-97009D8C7641}"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5E1D0F-DF4C-446B-96FD-43226D193403}"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4A935A-4A76-40D7-82CF-73FFC1FBAB79}"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C737D9-38DF-4F23-95BB-BB1421D27E25}" type="slidenum">
              <a:rPr lang="en-US"/>
              <a:pPr>
                <a:defRPr/>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C9BF4E1-101D-41F2-915E-D7111389DA17}" type="slidenum">
              <a:rPr lang="en-US"/>
              <a:pPr>
                <a:defRPr/>
              </a:pPr>
              <a:t>‹#›</a:t>
            </a:fld>
            <a:endParaRPr lang="en-US"/>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51575"/>
            <a:ext cx="19812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352800" y="6248400"/>
            <a:ext cx="29718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781800" y="6248400"/>
            <a:ext cx="1905000" cy="457200"/>
          </a:xfrm>
        </p:spPr>
        <p:txBody>
          <a:bodyPr/>
          <a:lstStyle>
            <a:lvl1pPr>
              <a:defRPr/>
            </a:lvl1pPr>
          </a:lstStyle>
          <a:p>
            <a:pPr>
              <a:defRPr/>
            </a:pPr>
            <a:fld id="{6D5BEAD7-F94D-41AC-A28E-636982C3A6C0}" type="slidenum">
              <a:rPr lang="en-US"/>
              <a:pPr>
                <a:defRPr/>
              </a:pPr>
              <a:t>‹#›</a:t>
            </a:fld>
            <a:endParaRPr lang="en-US"/>
          </a:p>
        </p:txBody>
      </p:sp>
    </p:spTree>
    <p:extLst>
      <p:ext uri="{BB962C8B-B14F-4D97-AF65-F5344CB8AC3E}">
        <p14:creationId xmlns:p14="http://schemas.microsoft.com/office/powerpoint/2010/main" val="1643029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9DFD90-56B8-49A1-839C-64538C1A7346}"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B11195-24EE-4FE4-BA11-9462F7858A66}"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FB6857D-69EF-4A6A-A286-00C3905AA4C3}"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A21AEED-A9DE-424E-A418-93BCAE8029D5}"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FF935B6-1DCA-49B0-B6F1-85AE999857BC}"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0E95595-9D0F-42DF-8927-33A78D0B0576}"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5F0FC9-253B-4452-B104-83C67F643669}"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5984E9-A1AA-4CB5-A854-0EAED0274BD7}"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52"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52"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52" charset="0"/>
                <a:cs typeface="+mn-cs"/>
              </a:defRPr>
            </a:lvl1pPr>
          </a:lstStyle>
          <a:p>
            <a:pPr>
              <a:defRPr/>
            </a:pPr>
            <a:fld id="{3C78DF41-A057-465E-8BF7-B1C00D516D7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1" r:id="rId13"/>
  </p:sldLayoutIdLst>
  <p:transition>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Lucida Sans" pitchFamily="34" charset="0"/>
        </a:defRPr>
      </a:lvl2pPr>
      <a:lvl3pPr algn="ctr" rtl="0" eaLnBrk="0" fontAlgn="base" hangingPunct="0">
        <a:spcBef>
          <a:spcPct val="0"/>
        </a:spcBef>
        <a:spcAft>
          <a:spcPct val="0"/>
        </a:spcAft>
        <a:defRPr sz="4400">
          <a:solidFill>
            <a:schemeClr val="tx2"/>
          </a:solidFill>
          <a:latin typeface="Lucida Sans" pitchFamily="34" charset="0"/>
        </a:defRPr>
      </a:lvl3pPr>
      <a:lvl4pPr algn="ctr" rtl="0" eaLnBrk="0" fontAlgn="base" hangingPunct="0">
        <a:spcBef>
          <a:spcPct val="0"/>
        </a:spcBef>
        <a:spcAft>
          <a:spcPct val="0"/>
        </a:spcAft>
        <a:defRPr sz="4400">
          <a:solidFill>
            <a:schemeClr val="tx2"/>
          </a:solidFill>
          <a:latin typeface="Lucida Sans" pitchFamily="34" charset="0"/>
        </a:defRPr>
      </a:lvl4pPr>
      <a:lvl5pPr algn="ctr" rtl="0" eaLnBrk="0" fontAlgn="base" hangingPunct="0">
        <a:spcBef>
          <a:spcPct val="0"/>
        </a:spcBef>
        <a:spcAft>
          <a:spcPct val="0"/>
        </a:spcAft>
        <a:defRPr sz="4400">
          <a:solidFill>
            <a:schemeClr val="tx2"/>
          </a:solidFill>
          <a:latin typeface="Lucida Sans" pitchFamily="34" charset="0"/>
        </a:defRPr>
      </a:lvl5pPr>
      <a:lvl6pPr marL="457200" algn="ctr" rtl="0" fontAlgn="base">
        <a:spcBef>
          <a:spcPct val="0"/>
        </a:spcBef>
        <a:spcAft>
          <a:spcPct val="0"/>
        </a:spcAft>
        <a:defRPr sz="4400">
          <a:solidFill>
            <a:schemeClr val="tx2"/>
          </a:solidFill>
          <a:latin typeface="Times" pitchFamily="52" charset="0"/>
        </a:defRPr>
      </a:lvl6pPr>
      <a:lvl7pPr marL="914400" algn="ctr" rtl="0" fontAlgn="base">
        <a:spcBef>
          <a:spcPct val="0"/>
        </a:spcBef>
        <a:spcAft>
          <a:spcPct val="0"/>
        </a:spcAft>
        <a:defRPr sz="4400">
          <a:solidFill>
            <a:schemeClr val="tx2"/>
          </a:solidFill>
          <a:latin typeface="Times" pitchFamily="52" charset="0"/>
        </a:defRPr>
      </a:lvl7pPr>
      <a:lvl8pPr marL="1371600" algn="ctr" rtl="0" fontAlgn="base">
        <a:spcBef>
          <a:spcPct val="0"/>
        </a:spcBef>
        <a:spcAft>
          <a:spcPct val="0"/>
        </a:spcAft>
        <a:defRPr sz="4400">
          <a:solidFill>
            <a:schemeClr val="tx2"/>
          </a:solidFill>
          <a:latin typeface="Times" pitchFamily="52" charset="0"/>
        </a:defRPr>
      </a:lvl8pPr>
      <a:lvl9pPr marL="1828800" algn="ctr" rtl="0" fontAlgn="base">
        <a:spcBef>
          <a:spcPct val="0"/>
        </a:spcBef>
        <a:spcAft>
          <a:spcPct val="0"/>
        </a:spcAft>
        <a:defRPr sz="4400">
          <a:solidFill>
            <a:schemeClr val="tx2"/>
          </a:solidFill>
          <a:latin typeface="Times" pitchFamily="5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75" y="1500188"/>
            <a:ext cx="7772400" cy="4521100"/>
          </a:xfrm>
        </p:spPr>
        <p:txBody>
          <a:bodyPr/>
          <a:lstStyle/>
          <a:p>
            <a:pPr algn="ctr" eaLnBrk="1" hangingPunct="1">
              <a:buFontTx/>
              <a:buNone/>
              <a:defRPr/>
            </a:pPr>
            <a:r>
              <a:rPr lang="en-US" sz="2800" b="1" kern="1200" dirty="0" smtClean="0">
                <a:solidFill>
                  <a:schemeClr val="bg1"/>
                </a:solidFill>
                <a:latin typeface="Lucida Sans" pitchFamily="52" charset="0"/>
              </a:rPr>
              <a:t>Philosophy of biology before biology?</a:t>
            </a:r>
          </a:p>
          <a:p>
            <a:pPr algn="ctr" eaLnBrk="1" hangingPunct="1">
              <a:buFontTx/>
              <a:buNone/>
              <a:defRPr/>
            </a:pPr>
            <a:r>
              <a:rPr lang="fr-FR" sz="2800" b="1" kern="1200" dirty="0" smtClean="0">
                <a:solidFill>
                  <a:schemeClr val="bg1"/>
                </a:solidFill>
                <a:latin typeface="Lucida Sans" pitchFamily="52" charset="0"/>
              </a:rPr>
              <a:t>A </a:t>
            </a:r>
            <a:r>
              <a:rPr lang="fr-FR" sz="2800" b="1" kern="1200" dirty="0" err="1" smtClean="0">
                <a:solidFill>
                  <a:schemeClr val="bg1"/>
                </a:solidFill>
                <a:latin typeface="Lucida Sans" pitchFamily="52" charset="0"/>
              </a:rPr>
              <a:t>methodological</a:t>
            </a:r>
            <a:r>
              <a:rPr lang="fr-FR" sz="2800" b="1" kern="1200" dirty="0" smtClean="0">
                <a:solidFill>
                  <a:schemeClr val="bg1"/>
                </a:solidFill>
                <a:latin typeface="Lucida Sans" pitchFamily="52" charset="0"/>
              </a:rPr>
              <a:t> provocation</a:t>
            </a:r>
            <a:endParaRPr lang="en-US" sz="2800" b="1" kern="1200" dirty="0" smtClean="0">
              <a:solidFill>
                <a:schemeClr val="bg1"/>
              </a:solidFill>
              <a:latin typeface="Lucida Sans" pitchFamily="52" charset="0"/>
            </a:endParaRPr>
          </a:p>
          <a:p>
            <a:pPr algn="ctr" eaLnBrk="1" hangingPunct="1">
              <a:buFontTx/>
              <a:buNone/>
              <a:defRPr/>
            </a:pPr>
            <a:endParaRPr lang="en-AU" sz="2000" kern="1200" dirty="0" smtClean="0">
              <a:solidFill>
                <a:schemeClr val="bg1"/>
              </a:solidFill>
              <a:latin typeface="Lucida Sans" pitchFamily="52" charset="0"/>
            </a:endParaRPr>
          </a:p>
          <a:p>
            <a:pPr algn="ctr" eaLnBrk="1" hangingPunct="1">
              <a:buFontTx/>
              <a:buNone/>
              <a:defRPr/>
            </a:pPr>
            <a:r>
              <a:rPr lang="en-AU" sz="2400" kern="1200" dirty="0" smtClean="0">
                <a:solidFill>
                  <a:schemeClr val="bg1"/>
                </a:solidFill>
                <a:latin typeface="Lucida Sans" pitchFamily="52" charset="0"/>
              </a:rPr>
              <a:t>Charles Wolfe (UGent</a:t>
            </a:r>
            <a:r>
              <a:rPr lang="en-AU" sz="2400" kern="1200" dirty="0" smtClean="0">
                <a:solidFill>
                  <a:schemeClr val="bg1"/>
                </a:solidFill>
                <a:latin typeface="Lucida Sans" pitchFamily="52" charset="0"/>
              </a:rPr>
              <a:t>) </a:t>
            </a:r>
            <a:r>
              <a:rPr lang="en-AU" sz="1800" kern="1200" dirty="0" smtClean="0">
                <a:solidFill>
                  <a:schemeClr val="bg1"/>
                </a:solidFill>
                <a:latin typeface="Lucida Sans" pitchFamily="52" charset="0"/>
              </a:rPr>
              <a:t>(*)</a:t>
            </a:r>
            <a:endParaRPr lang="en-AU" sz="2400" kern="1200" dirty="0" smtClean="0">
              <a:solidFill>
                <a:schemeClr val="bg1"/>
              </a:solidFill>
              <a:latin typeface="Lucida Sans" pitchFamily="52" charset="0"/>
            </a:endParaRPr>
          </a:p>
          <a:p>
            <a:pPr algn="ctr" eaLnBrk="1" hangingPunct="1">
              <a:buFontTx/>
              <a:buNone/>
              <a:defRPr/>
            </a:pPr>
            <a:endParaRPr lang="en-AU" sz="2200" kern="1200" dirty="0">
              <a:solidFill>
                <a:schemeClr val="bg1"/>
              </a:solidFill>
              <a:latin typeface="Lucida Sans" pitchFamily="52" charset="0"/>
            </a:endParaRPr>
          </a:p>
          <a:p>
            <a:pPr algn="ctr" eaLnBrk="1" hangingPunct="1">
              <a:buFontTx/>
              <a:buNone/>
              <a:defRPr/>
            </a:pPr>
            <a:r>
              <a:rPr lang="en-US" sz="2300" b="1" kern="1200" dirty="0">
                <a:solidFill>
                  <a:schemeClr val="bg1"/>
                </a:solidFill>
                <a:latin typeface="Lucida Sans" pitchFamily="52" charset="0"/>
              </a:rPr>
              <a:t>Scientific Reasoning in Action – </a:t>
            </a:r>
            <a:endParaRPr lang="en-US" sz="2300" b="1" kern="1200" dirty="0" smtClean="0">
              <a:solidFill>
                <a:schemeClr val="bg1"/>
              </a:solidFill>
              <a:latin typeface="Lucida Sans" pitchFamily="52" charset="0"/>
            </a:endParaRPr>
          </a:p>
          <a:p>
            <a:pPr algn="ctr" eaLnBrk="1" hangingPunct="1">
              <a:buFontTx/>
              <a:buNone/>
              <a:defRPr/>
            </a:pPr>
            <a:r>
              <a:rPr lang="en-US" sz="2300" b="1" kern="1200" dirty="0" smtClean="0">
                <a:solidFill>
                  <a:schemeClr val="bg1"/>
                </a:solidFill>
                <a:latin typeface="Lucida Sans" pitchFamily="52" charset="0"/>
              </a:rPr>
              <a:t>From </a:t>
            </a:r>
            <a:r>
              <a:rPr lang="en-US" sz="2300" b="1" kern="1200" dirty="0">
                <a:solidFill>
                  <a:schemeClr val="bg1"/>
                </a:solidFill>
                <a:latin typeface="Lucida Sans" pitchFamily="52" charset="0"/>
              </a:rPr>
              <a:t>the Early Modern Period to </a:t>
            </a:r>
            <a:r>
              <a:rPr lang="en-US" sz="2300" b="1" kern="1200" dirty="0" smtClean="0">
                <a:solidFill>
                  <a:schemeClr val="bg1"/>
                </a:solidFill>
                <a:latin typeface="Lucida Sans" pitchFamily="52" charset="0"/>
              </a:rPr>
              <a:t>1900</a:t>
            </a:r>
          </a:p>
          <a:p>
            <a:pPr algn="ctr" eaLnBrk="1" hangingPunct="1">
              <a:buFontTx/>
              <a:buNone/>
              <a:defRPr/>
            </a:pPr>
            <a:endParaRPr lang="en-US" sz="1400" kern="1200" dirty="0" smtClean="0">
              <a:solidFill>
                <a:schemeClr val="bg1"/>
              </a:solidFill>
              <a:latin typeface="Lucida Sans" pitchFamily="52" charset="0"/>
            </a:endParaRPr>
          </a:p>
          <a:p>
            <a:pPr algn="ctr" eaLnBrk="1" hangingPunct="1">
              <a:buFontTx/>
              <a:buNone/>
              <a:defRPr/>
            </a:pPr>
            <a:r>
              <a:rPr lang="en-US" sz="2300" kern="1200" dirty="0" smtClean="0">
                <a:solidFill>
                  <a:schemeClr val="bg1"/>
                </a:solidFill>
                <a:latin typeface="Lucida Sans" pitchFamily="52" charset="0"/>
              </a:rPr>
              <a:t>Ghent, October 12, </a:t>
            </a:r>
            <a:r>
              <a:rPr lang="en-US" sz="2300" kern="1200" dirty="0" smtClean="0">
                <a:solidFill>
                  <a:schemeClr val="bg1"/>
                </a:solidFill>
                <a:latin typeface="Lucida Sans" pitchFamily="52" charset="0"/>
              </a:rPr>
              <a:t>2018</a:t>
            </a:r>
            <a:endParaRPr lang="en-AU" sz="2300" kern="1200" dirty="0">
              <a:solidFill>
                <a:schemeClr val="bg1"/>
              </a:solidFill>
              <a:latin typeface="Lucida Sans" pitchFamily="52" charset="0"/>
            </a:endParaRPr>
          </a:p>
          <a:p>
            <a:pPr algn="ctr" eaLnBrk="1" hangingPunct="1">
              <a:buFontTx/>
              <a:buNone/>
              <a:defRPr/>
            </a:pPr>
            <a:endParaRPr lang="fr-FR" sz="1800" kern="1200" dirty="0" smtClean="0">
              <a:solidFill>
                <a:schemeClr val="bg1"/>
              </a:solidFill>
              <a:latin typeface="Lucida Sans" pitchFamily="52" charset="0"/>
            </a:endParaRPr>
          </a:p>
          <a:p>
            <a:pPr algn="ctr" eaLnBrk="1" hangingPunct="1">
              <a:buFontTx/>
              <a:buNone/>
              <a:defRPr/>
            </a:pPr>
            <a:r>
              <a:rPr lang="fr-FR" sz="1800" kern="1200" dirty="0" smtClean="0">
                <a:solidFill>
                  <a:schemeClr val="bg1"/>
                </a:solidFill>
                <a:latin typeface="Lucida Sans" pitchFamily="52" charset="0"/>
              </a:rPr>
              <a:t>(*) </a:t>
            </a:r>
            <a:r>
              <a:rPr lang="fr-FR" sz="1800" kern="1200" dirty="0" err="1" smtClean="0">
                <a:solidFill>
                  <a:schemeClr val="bg1"/>
                </a:solidFill>
                <a:latin typeface="Lucida Sans" pitchFamily="52" charset="0"/>
              </a:rPr>
              <a:t>based</a:t>
            </a:r>
            <a:r>
              <a:rPr lang="fr-FR" sz="1800" kern="1200" dirty="0" smtClean="0">
                <a:solidFill>
                  <a:schemeClr val="bg1"/>
                </a:solidFill>
                <a:latin typeface="Lucida Sans" pitchFamily="52" charset="0"/>
              </a:rPr>
              <a:t> on </a:t>
            </a:r>
            <a:r>
              <a:rPr lang="fr-FR" sz="1800" kern="1200" dirty="0" err="1" smtClean="0">
                <a:solidFill>
                  <a:schemeClr val="bg1"/>
                </a:solidFill>
                <a:latin typeface="Lucida Sans" pitchFamily="52" charset="0"/>
              </a:rPr>
              <a:t>work</a:t>
            </a:r>
            <a:r>
              <a:rPr lang="fr-FR" sz="1800" kern="1200" dirty="0" smtClean="0">
                <a:solidFill>
                  <a:schemeClr val="bg1"/>
                </a:solidFill>
                <a:latin typeface="Lucida Sans" pitchFamily="52" charset="0"/>
              </a:rPr>
              <a:t> </a:t>
            </a:r>
            <a:r>
              <a:rPr lang="fr-FR" sz="1800" kern="1200" dirty="0" err="1" smtClean="0">
                <a:solidFill>
                  <a:schemeClr val="bg1"/>
                </a:solidFill>
                <a:latin typeface="Lucida Sans" pitchFamily="52" charset="0"/>
              </a:rPr>
              <a:t>done</a:t>
            </a:r>
            <a:r>
              <a:rPr lang="fr-FR" sz="1800" kern="1200" dirty="0" smtClean="0">
                <a:solidFill>
                  <a:schemeClr val="bg1"/>
                </a:solidFill>
                <a:latin typeface="Lucida Sans" pitchFamily="52" charset="0"/>
              </a:rPr>
              <a:t> </a:t>
            </a:r>
            <a:r>
              <a:rPr lang="fr-FR" sz="1800" kern="1200" dirty="0" err="1" smtClean="0">
                <a:solidFill>
                  <a:schemeClr val="bg1"/>
                </a:solidFill>
                <a:latin typeface="Lucida Sans" pitchFamily="52" charset="0"/>
              </a:rPr>
              <a:t>with</a:t>
            </a:r>
            <a:r>
              <a:rPr lang="fr-FR" sz="1800" kern="1200" dirty="0" smtClean="0">
                <a:solidFill>
                  <a:schemeClr val="bg1"/>
                </a:solidFill>
                <a:latin typeface="Lucida Sans" pitchFamily="52" charset="0"/>
              </a:rPr>
              <a:t> Cécilia </a:t>
            </a:r>
            <a:r>
              <a:rPr lang="fr-FR" sz="1800" kern="1200" dirty="0" err="1" smtClean="0">
                <a:solidFill>
                  <a:schemeClr val="bg1"/>
                </a:solidFill>
                <a:latin typeface="Lucida Sans" pitchFamily="52" charset="0"/>
              </a:rPr>
              <a:t>Bognon-Küss</a:t>
            </a:r>
            <a:r>
              <a:rPr lang="fr-FR" sz="1800" kern="1200" dirty="0" smtClean="0">
                <a:solidFill>
                  <a:schemeClr val="bg1"/>
                </a:solidFill>
                <a:latin typeface="Lucida Sans" pitchFamily="52" charset="0"/>
              </a:rPr>
              <a:t> (IHPST Paris)</a:t>
            </a:r>
            <a:endParaRPr lang="en-US" sz="1800" kern="1200" dirty="0" smtClean="0">
              <a:solidFill>
                <a:schemeClr val="bg1"/>
              </a:solidFill>
              <a:latin typeface="Lucida Sans" pitchFamily="52"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685800" y="332656"/>
            <a:ext cx="7772400" cy="1143000"/>
          </a:xfrm>
        </p:spPr>
        <p:txBody>
          <a:bodyPr/>
          <a:lstStyle/>
          <a:p>
            <a:r>
              <a:rPr lang="en-US" sz="2800" b="1" dirty="0" smtClean="0">
                <a:solidFill>
                  <a:srgbClr val="FF0000"/>
                </a:solidFill>
              </a:rPr>
              <a:t>Natural history 2</a:t>
            </a:r>
            <a:endParaRPr lang="en-US" sz="2800" b="1" dirty="0" smtClean="0">
              <a:solidFill>
                <a:schemeClr val="bg1"/>
              </a:solidFill>
            </a:endParaRPr>
          </a:p>
        </p:txBody>
      </p:sp>
      <p:sp>
        <p:nvSpPr>
          <p:cNvPr id="3" name="Espace réservé du contenu 2"/>
          <p:cNvSpPr>
            <a:spLocks noGrp="1"/>
          </p:cNvSpPr>
          <p:nvPr>
            <p:ph idx="1"/>
          </p:nvPr>
        </p:nvSpPr>
        <p:spPr>
          <a:xfrm>
            <a:off x="179512" y="1556792"/>
            <a:ext cx="6120680" cy="4916760"/>
          </a:xfrm>
        </p:spPr>
        <p:txBody>
          <a:bodyPr/>
          <a:lstStyle/>
          <a:p>
            <a:pPr algn="just">
              <a:spcAft>
                <a:spcPts val="600"/>
              </a:spcAft>
              <a:defRPr/>
            </a:pPr>
            <a:r>
              <a:rPr lang="de-DE" sz="2100" b="1" dirty="0" smtClean="0">
                <a:solidFill>
                  <a:schemeClr val="bg1"/>
                </a:solidFill>
                <a:effectLst>
                  <a:outerShdw blurRad="38100" dist="38100" dir="2700000" algn="tl">
                    <a:srgbClr val="000000">
                      <a:alpha val="43137"/>
                    </a:srgbClr>
                  </a:outerShdw>
                </a:effectLst>
                <a:latin typeface="+mj-lt"/>
              </a:rPr>
              <a:t>Kant</a:t>
            </a:r>
            <a:r>
              <a:rPr lang="de-DE" sz="2100" dirty="0">
                <a:solidFill>
                  <a:schemeClr val="bg1"/>
                </a:solidFill>
                <a:effectLst>
                  <a:outerShdw blurRad="38100" dist="38100" dir="2700000" algn="tl">
                    <a:srgbClr val="000000">
                      <a:alpha val="43137"/>
                    </a:srgbClr>
                  </a:outerShdw>
                </a:effectLst>
                <a:latin typeface="+mj-lt"/>
              </a:rPr>
              <a:t>: “</a:t>
            </a:r>
            <a:r>
              <a:rPr lang="de-DE" sz="2100" dirty="0" err="1">
                <a:solidFill>
                  <a:schemeClr val="bg1"/>
                </a:solidFill>
                <a:effectLst>
                  <a:outerShdw blurRad="38100" dist="38100" dir="2700000" algn="tl">
                    <a:srgbClr val="000000">
                      <a:alpha val="43137"/>
                    </a:srgbClr>
                  </a:outerShdw>
                </a:effectLst>
                <a:latin typeface="+mj-lt"/>
              </a:rPr>
              <a:t>description</a:t>
            </a:r>
            <a:r>
              <a:rPr lang="de-DE" sz="2100" dirty="0">
                <a:solidFill>
                  <a:schemeClr val="bg1"/>
                </a:solidFill>
                <a:effectLst>
                  <a:outerShdw blurRad="38100" dist="38100" dir="2700000" algn="tl">
                    <a:srgbClr val="000000">
                      <a:alpha val="43137"/>
                    </a:srgbClr>
                  </a:outerShdw>
                </a:effectLst>
                <a:latin typeface="+mj-lt"/>
              </a:rPr>
              <a:t> </a:t>
            </a:r>
            <a:r>
              <a:rPr lang="de-DE" sz="2100" dirty="0" err="1">
                <a:solidFill>
                  <a:schemeClr val="bg1"/>
                </a:solidFill>
                <a:effectLst>
                  <a:outerShdw blurRad="38100" dist="38100" dir="2700000" algn="tl">
                    <a:srgbClr val="000000">
                      <a:alpha val="43137"/>
                    </a:srgbClr>
                  </a:outerShdw>
                </a:effectLst>
                <a:latin typeface="+mj-lt"/>
              </a:rPr>
              <a:t>of</a:t>
            </a:r>
            <a:r>
              <a:rPr lang="de-DE" sz="2100" dirty="0">
                <a:solidFill>
                  <a:schemeClr val="bg1"/>
                </a:solidFill>
                <a:effectLst>
                  <a:outerShdw blurRad="38100" dist="38100" dir="2700000" algn="tl">
                    <a:srgbClr val="000000">
                      <a:alpha val="43137"/>
                    </a:srgbClr>
                  </a:outerShdw>
                </a:effectLst>
                <a:latin typeface="+mj-lt"/>
              </a:rPr>
              <a:t> Nature” (</a:t>
            </a:r>
            <a:r>
              <a:rPr lang="de-DE" sz="2100" i="1" dirty="0">
                <a:solidFill>
                  <a:schemeClr val="bg1"/>
                </a:solidFill>
                <a:effectLst>
                  <a:outerShdw blurRad="38100" dist="38100" dir="2700000" algn="tl">
                    <a:srgbClr val="000000">
                      <a:alpha val="43137"/>
                    </a:srgbClr>
                  </a:outerShdw>
                </a:effectLst>
                <a:latin typeface="+mj-lt"/>
              </a:rPr>
              <a:t>Naturbeschreibung</a:t>
            </a:r>
            <a:r>
              <a:rPr lang="de-DE" sz="2100" dirty="0">
                <a:solidFill>
                  <a:schemeClr val="bg1"/>
                </a:solidFill>
                <a:effectLst>
                  <a:outerShdw blurRad="38100" dist="38100" dir="2700000" algn="tl">
                    <a:srgbClr val="000000">
                      <a:alpha val="43137"/>
                    </a:srgbClr>
                  </a:outerShdw>
                </a:effectLst>
                <a:latin typeface="+mj-lt"/>
              </a:rPr>
              <a:t>) vs. “</a:t>
            </a:r>
            <a:r>
              <a:rPr lang="de-DE" sz="2100" dirty="0" err="1">
                <a:solidFill>
                  <a:schemeClr val="bg1"/>
                </a:solidFill>
                <a:effectLst>
                  <a:outerShdw blurRad="38100" dist="38100" dir="2700000" algn="tl">
                    <a:srgbClr val="000000">
                      <a:alpha val="43137"/>
                    </a:srgbClr>
                  </a:outerShdw>
                </a:effectLst>
                <a:latin typeface="+mj-lt"/>
              </a:rPr>
              <a:t>history</a:t>
            </a:r>
            <a:r>
              <a:rPr lang="de-DE" sz="2100" dirty="0">
                <a:solidFill>
                  <a:schemeClr val="bg1"/>
                </a:solidFill>
                <a:effectLst>
                  <a:outerShdw blurRad="38100" dist="38100" dir="2700000" algn="tl">
                    <a:srgbClr val="000000">
                      <a:alpha val="43137"/>
                    </a:srgbClr>
                  </a:outerShdw>
                </a:effectLst>
                <a:latin typeface="+mj-lt"/>
              </a:rPr>
              <a:t> </a:t>
            </a:r>
            <a:r>
              <a:rPr lang="de-DE" sz="2100" dirty="0" err="1">
                <a:solidFill>
                  <a:schemeClr val="bg1"/>
                </a:solidFill>
                <a:effectLst>
                  <a:outerShdw blurRad="38100" dist="38100" dir="2700000" algn="tl">
                    <a:srgbClr val="000000">
                      <a:alpha val="43137"/>
                    </a:srgbClr>
                  </a:outerShdw>
                </a:effectLst>
                <a:latin typeface="+mj-lt"/>
              </a:rPr>
              <a:t>of</a:t>
            </a:r>
            <a:r>
              <a:rPr lang="de-DE" sz="2100" dirty="0">
                <a:solidFill>
                  <a:schemeClr val="bg1"/>
                </a:solidFill>
                <a:effectLst>
                  <a:outerShdw blurRad="38100" dist="38100" dir="2700000" algn="tl">
                    <a:srgbClr val="000000">
                      <a:alpha val="43137"/>
                    </a:srgbClr>
                  </a:outerShdw>
                </a:effectLst>
                <a:latin typeface="+mj-lt"/>
              </a:rPr>
              <a:t> </a:t>
            </a:r>
            <a:r>
              <a:rPr lang="de-DE" sz="2100" dirty="0" err="1">
                <a:solidFill>
                  <a:schemeClr val="bg1"/>
                </a:solidFill>
                <a:effectLst>
                  <a:outerShdw blurRad="38100" dist="38100" dir="2700000" algn="tl">
                    <a:srgbClr val="000000">
                      <a:alpha val="43137"/>
                    </a:srgbClr>
                  </a:outerShdw>
                </a:effectLst>
                <a:latin typeface="+mj-lt"/>
              </a:rPr>
              <a:t>nature</a:t>
            </a:r>
            <a:r>
              <a:rPr lang="de-DE" sz="2100" dirty="0">
                <a:solidFill>
                  <a:schemeClr val="bg1"/>
                </a:solidFill>
                <a:effectLst>
                  <a:outerShdw blurRad="38100" dist="38100" dir="2700000" algn="tl">
                    <a:srgbClr val="000000">
                      <a:alpha val="43137"/>
                    </a:srgbClr>
                  </a:outerShdw>
                </a:effectLst>
                <a:latin typeface="+mj-lt"/>
              </a:rPr>
              <a:t>” (</a:t>
            </a:r>
            <a:r>
              <a:rPr lang="de-DE" sz="2100" i="1" dirty="0">
                <a:solidFill>
                  <a:schemeClr val="bg1"/>
                </a:solidFill>
                <a:effectLst>
                  <a:outerShdw blurRad="38100" dist="38100" dir="2700000" algn="tl">
                    <a:srgbClr val="000000">
                      <a:alpha val="43137"/>
                    </a:srgbClr>
                  </a:outerShdw>
                </a:effectLst>
                <a:latin typeface="+mj-lt"/>
              </a:rPr>
              <a:t>Geschichte der Natur</a:t>
            </a:r>
            <a:r>
              <a:rPr lang="de-DE" sz="2100" dirty="0" smtClean="0">
                <a:solidFill>
                  <a:schemeClr val="bg1"/>
                </a:solidFill>
                <a:effectLst>
                  <a:outerShdw blurRad="38100" dist="38100" dir="2700000" algn="tl">
                    <a:srgbClr val="000000">
                      <a:alpha val="43137"/>
                    </a:srgbClr>
                  </a:outerShdw>
                </a:effectLst>
                <a:latin typeface="+mj-lt"/>
              </a:rPr>
              <a:t>)</a:t>
            </a:r>
          </a:p>
          <a:p>
            <a:pPr marL="0" indent="0" algn="just">
              <a:spcAft>
                <a:spcPts val="600"/>
              </a:spcAft>
              <a:buNone/>
              <a:defRPr/>
            </a:pPr>
            <a:endParaRPr lang="de-DE" sz="1100" dirty="0" smtClean="0">
              <a:solidFill>
                <a:schemeClr val="bg1"/>
              </a:solidFill>
              <a:effectLst>
                <a:outerShdw blurRad="38100" dist="38100" dir="2700000" algn="tl">
                  <a:srgbClr val="000000">
                    <a:alpha val="43137"/>
                  </a:srgbClr>
                </a:outerShdw>
              </a:effectLst>
              <a:latin typeface="+mj-lt"/>
            </a:endParaRPr>
          </a:p>
          <a:p>
            <a:pPr algn="just">
              <a:spcAft>
                <a:spcPts val="600"/>
              </a:spcAft>
              <a:defRPr/>
            </a:pPr>
            <a:r>
              <a:rPr lang="en-US" sz="2100" b="1" dirty="0" err="1" smtClean="0">
                <a:solidFill>
                  <a:schemeClr val="bg1"/>
                </a:solidFill>
                <a:effectLst>
                  <a:outerShdw blurRad="38100" dist="38100" dir="2700000" algn="tl">
                    <a:srgbClr val="000000">
                      <a:alpha val="43137"/>
                    </a:srgbClr>
                  </a:outerShdw>
                </a:effectLst>
                <a:latin typeface="+mj-lt"/>
              </a:rPr>
              <a:t>Treviranus</a:t>
            </a:r>
            <a:r>
              <a:rPr lang="en-US" sz="2100" dirty="0">
                <a:solidFill>
                  <a:schemeClr val="bg1"/>
                </a:solidFill>
                <a:effectLst>
                  <a:outerShdw blurRad="38100" dist="38100" dir="2700000" algn="tl">
                    <a:srgbClr val="000000">
                      <a:alpha val="43137"/>
                    </a:srgbClr>
                  </a:outerShdw>
                </a:effectLst>
                <a:latin typeface="+mj-lt"/>
              </a:rPr>
              <a:t>: if botany and zoology are treated as parts of biology, they appear “in a new light,” no longer mere chunks of nomenclature, because they take a step beyond traditional classifications: “medicine, physiology and pathology will all be renewed” </a:t>
            </a:r>
            <a:r>
              <a:rPr lang="en-US" sz="2000" dirty="0">
                <a:solidFill>
                  <a:schemeClr val="bg1"/>
                </a:solidFill>
                <a:effectLst>
                  <a:outerShdw blurRad="38100" dist="38100" dir="2700000" algn="tl">
                    <a:srgbClr val="000000">
                      <a:alpha val="43137"/>
                    </a:srgbClr>
                  </a:outerShdw>
                </a:effectLst>
                <a:latin typeface="+mj-lt"/>
              </a:rPr>
              <a:t>(</a:t>
            </a:r>
            <a:r>
              <a:rPr lang="en-US" sz="2000" i="1" dirty="0" err="1">
                <a:solidFill>
                  <a:schemeClr val="bg1"/>
                </a:solidFill>
                <a:effectLst>
                  <a:outerShdw blurRad="38100" dist="38100" dir="2700000" algn="tl">
                    <a:srgbClr val="000000">
                      <a:alpha val="43137"/>
                    </a:srgbClr>
                  </a:outerShdw>
                </a:effectLst>
                <a:latin typeface="+mj-lt"/>
              </a:rPr>
              <a:t>Biologie</a:t>
            </a:r>
            <a:r>
              <a:rPr lang="en-US" sz="2000" i="1" dirty="0">
                <a:solidFill>
                  <a:schemeClr val="bg1"/>
                </a:solidFill>
                <a:effectLst>
                  <a:outerShdw blurRad="38100" dist="38100" dir="2700000" algn="tl">
                    <a:srgbClr val="000000">
                      <a:alpha val="43137"/>
                    </a:srgbClr>
                  </a:outerShdw>
                </a:effectLst>
                <a:latin typeface="+mj-lt"/>
              </a:rPr>
              <a:t>, </a:t>
            </a:r>
            <a:r>
              <a:rPr lang="en-US" sz="2000" i="1" dirty="0" err="1">
                <a:solidFill>
                  <a:schemeClr val="bg1"/>
                </a:solidFill>
                <a:effectLst>
                  <a:outerShdw blurRad="38100" dist="38100" dir="2700000" algn="tl">
                    <a:srgbClr val="000000">
                      <a:alpha val="43137"/>
                    </a:srgbClr>
                  </a:outerShdw>
                </a:effectLst>
                <a:latin typeface="+mj-lt"/>
              </a:rPr>
              <a:t>oder</a:t>
            </a:r>
            <a:r>
              <a:rPr lang="en-US" sz="2000" i="1" dirty="0">
                <a:solidFill>
                  <a:schemeClr val="bg1"/>
                </a:solidFill>
                <a:effectLst>
                  <a:outerShdw blurRad="38100" dist="38100" dir="2700000" algn="tl">
                    <a:srgbClr val="000000">
                      <a:alpha val="43137"/>
                    </a:srgbClr>
                  </a:outerShdw>
                </a:effectLst>
                <a:latin typeface="+mj-lt"/>
              </a:rPr>
              <a:t> </a:t>
            </a:r>
            <a:r>
              <a:rPr lang="en-US" sz="2000" i="1" dirty="0" err="1">
                <a:solidFill>
                  <a:schemeClr val="bg1"/>
                </a:solidFill>
                <a:effectLst>
                  <a:outerShdw blurRad="38100" dist="38100" dir="2700000" algn="tl">
                    <a:srgbClr val="000000">
                      <a:alpha val="43137"/>
                    </a:srgbClr>
                  </a:outerShdw>
                </a:effectLst>
                <a:latin typeface="+mj-lt"/>
              </a:rPr>
              <a:t>Philosophie</a:t>
            </a:r>
            <a:r>
              <a:rPr lang="en-US" sz="2000" i="1" dirty="0">
                <a:solidFill>
                  <a:schemeClr val="bg1"/>
                </a:solidFill>
                <a:effectLst>
                  <a:outerShdw blurRad="38100" dist="38100" dir="2700000" algn="tl">
                    <a:srgbClr val="000000">
                      <a:alpha val="43137"/>
                    </a:srgbClr>
                  </a:outerShdw>
                </a:effectLst>
                <a:latin typeface="+mj-lt"/>
              </a:rPr>
              <a:t> der </a:t>
            </a:r>
            <a:r>
              <a:rPr lang="en-US" sz="2000" i="1" dirty="0" err="1">
                <a:solidFill>
                  <a:schemeClr val="bg1"/>
                </a:solidFill>
                <a:effectLst>
                  <a:outerShdw blurRad="38100" dist="38100" dir="2700000" algn="tl">
                    <a:srgbClr val="000000">
                      <a:alpha val="43137"/>
                    </a:srgbClr>
                  </a:outerShdw>
                </a:effectLst>
                <a:latin typeface="+mj-lt"/>
              </a:rPr>
              <a:t>lebenden</a:t>
            </a:r>
            <a:r>
              <a:rPr lang="en-US" sz="2000" i="1" dirty="0">
                <a:solidFill>
                  <a:schemeClr val="bg1"/>
                </a:solidFill>
                <a:effectLst>
                  <a:outerShdw blurRad="38100" dist="38100" dir="2700000" algn="tl">
                    <a:srgbClr val="000000">
                      <a:alpha val="43137"/>
                    </a:srgbClr>
                  </a:outerShdw>
                </a:effectLst>
                <a:latin typeface="+mj-lt"/>
              </a:rPr>
              <a:t> </a:t>
            </a:r>
            <a:r>
              <a:rPr lang="en-US" sz="2000" i="1" dirty="0" err="1">
                <a:solidFill>
                  <a:schemeClr val="bg1"/>
                </a:solidFill>
                <a:effectLst>
                  <a:outerShdw blurRad="38100" dist="38100" dir="2700000" algn="tl">
                    <a:srgbClr val="000000">
                      <a:alpha val="43137"/>
                    </a:srgbClr>
                  </a:outerShdw>
                </a:effectLst>
                <a:latin typeface="+mj-lt"/>
              </a:rPr>
              <a:t>Natur</a:t>
            </a:r>
            <a:r>
              <a:rPr lang="en-US" sz="2000" i="1" dirty="0">
                <a:solidFill>
                  <a:schemeClr val="bg1"/>
                </a:solidFill>
                <a:effectLst>
                  <a:outerShdw blurRad="38100" dist="38100" dir="2700000" algn="tl">
                    <a:srgbClr val="000000">
                      <a:alpha val="43137"/>
                    </a:srgbClr>
                  </a:outerShdw>
                </a:effectLst>
                <a:latin typeface="+mj-lt"/>
              </a:rPr>
              <a:t>, </a:t>
            </a:r>
            <a:r>
              <a:rPr lang="en-US" sz="2000" i="1" dirty="0" err="1">
                <a:solidFill>
                  <a:schemeClr val="bg1"/>
                </a:solidFill>
                <a:effectLst>
                  <a:outerShdw blurRad="38100" dist="38100" dir="2700000" algn="tl">
                    <a:srgbClr val="000000">
                      <a:alpha val="43137"/>
                    </a:srgbClr>
                  </a:outerShdw>
                </a:effectLst>
                <a:latin typeface="+mj-lt"/>
              </a:rPr>
              <a:t>für</a:t>
            </a:r>
            <a:r>
              <a:rPr lang="en-US" sz="2000" i="1" dirty="0">
                <a:solidFill>
                  <a:schemeClr val="bg1"/>
                </a:solidFill>
                <a:effectLst>
                  <a:outerShdw blurRad="38100" dist="38100" dir="2700000" algn="tl">
                    <a:srgbClr val="000000">
                      <a:alpha val="43137"/>
                    </a:srgbClr>
                  </a:outerShdw>
                </a:effectLst>
                <a:latin typeface="+mj-lt"/>
              </a:rPr>
              <a:t> </a:t>
            </a:r>
            <a:r>
              <a:rPr lang="en-US" sz="2000" i="1" dirty="0" err="1">
                <a:solidFill>
                  <a:schemeClr val="bg1"/>
                </a:solidFill>
                <a:effectLst>
                  <a:outerShdw blurRad="38100" dist="38100" dir="2700000" algn="tl">
                    <a:srgbClr val="000000">
                      <a:alpha val="43137"/>
                    </a:srgbClr>
                  </a:outerShdw>
                </a:effectLst>
                <a:latin typeface="+mj-lt"/>
              </a:rPr>
              <a:t>Naturforscher</a:t>
            </a:r>
            <a:r>
              <a:rPr lang="en-US" sz="2000" i="1" dirty="0">
                <a:solidFill>
                  <a:schemeClr val="bg1"/>
                </a:solidFill>
                <a:effectLst>
                  <a:outerShdw blurRad="38100" dist="38100" dir="2700000" algn="tl">
                    <a:srgbClr val="000000">
                      <a:alpha val="43137"/>
                    </a:srgbClr>
                  </a:outerShdw>
                </a:effectLst>
                <a:latin typeface="+mj-lt"/>
              </a:rPr>
              <a:t> und </a:t>
            </a:r>
            <a:r>
              <a:rPr lang="en-US" sz="2000" i="1" dirty="0" err="1">
                <a:solidFill>
                  <a:schemeClr val="bg1"/>
                </a:solidFill>
                <a:effectLst>
                  <a:outerShdw blurRad="38100" dist="38100" dir="2700000" algn="tl">
                    <a:srgbClr val="000000">
                      <a:alpha val="43137"/>
                    </a:srgbClr>
                  </a:outerShdw>
                </a:effectLst>
                <a:latin typeface="+mj-lt"/>
              </a:rPr>
              <a:t>Aerzte</a:t>
            </a:r>
            <a:r>
              <a:rPr lang="en-US" sz="2000" dirty="0">
                <a:solidFill>
                  <a:schemeClr val="bg1"/>
                </a:solidFill>
                <a:effectLst>
                  <a:outerShdw blurRad="38100" dist="38100" dir="2700000" algn="tl">
                    <a:srgbClr val="000000">
                      <a:alpha val="43137"/>
                    </a:srgbClr>
                  </a:outerShdw>
                </a:effectLst>
                <a:latin typeface="+mj-lt"/>
              </a:rPr>
              <a:t>, 1802, vol. I, 11n)</a:t>
            </a:r>
            <a:endParaRPr lang="fr-FR" sz="2000" dirty="0" smtClean="0">
              <a:solidFill>
                <a:schemeClr val="bg1"/>
              </a:solidFill>
              <a:effectLst>
                <a:outerShdw blurRad="38100" dist="38100" dir="2700000" algn="tl">
                  <a:srgbClr val="000000">
                    <a:alpha val="43137"/>
                  </a:srgbClr>
                </a:outerShdw>
              </a:effectLst>
              <a:latin typeface="+mj-lt"/>
            </a:endParaRPr>
          </a:p>
        </p:txBody>
      </p:sp>
      <p:pic>
        <p:nvPicPr>
          <p:cNvPr id="4" name="Picture 2" descr="https://s-media-cache-ak0.pinimg.com/236x/0c/d4/1d/0cd41d0e162a7d16370524ac4370158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7791" y="1556792"/>
            <a:ext cx="2559898" cy="41947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4664455"/>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1" y="2204864"/>
            <a:ext cx="7221047" cy="3464024"/>
          </a:xfrm>
        </p:spPr>
        <p:txBody>
          <a:bodyPr/>
          <a:lstStyle/>
          <a:p>
            <a:pPr marL="0" lvl="0" indent="0" algn="just" eaLnBrk="1" hangingPunct="1">
              <a:spcBef>
                <a:spcPct val="0"/>
              </a:spcBef>
              <a:buNone/>
              <a:defRPr/>
            </a:pPr>
            <a:r>
              <a:rPr lang="en-US" sz="2300" kern="1200" dirty="0" smtClean="0">
                <a:solidFill>
                  <a:srgbClr val="FFFFFF"/>
                </a:solidFill>
                <a:latin typeface="Lucida Sans"/>
                <a:cs typeface="Arial" pitchFamily="34" charset="0"/>
              </a:rPr>
              <a:t>“It </a:t>
            </a:r>
            <a:r>
              <a:rPr lang="en-US" sz="2300" kern="1200" dirty="0">
                <a:solidFill>
                  <a:srgbClr val="FFFFFF"/>
                </a:solidFill>
                <a:latin typeface="Lucida Sans"/>
                <a:cs typeface="Arial" pitchFamily="34" charset="0"/>
              </a:rPr>
              <a:t>includes everything pertaining to living bodies, especially their organization, the way it develops, its increasing composition throughout the prolonged activity of vital motions, its tendency to create specific organs, to isolate them, to centralize their action in a </a:t>
            </a:r>
            <a:r>
              <a:rPr lang="en-US" sz="2300" i="1" kern="1200" dirty="0">
                <a:solidFill>
                  <a:srgbClr val="FFFFFF"/>
                </a:solidFill>
                <a:latin typeface="Lucida Sans"/>
                <a:cs typeface="Arial" pitchFamily="34" charset="0"/>
              </a:rPr>
              <a:t>foyer</a:t>
            </a:r>
            <a:r>
              <a:rPr lang="en-US" sz="2300" kern="1200" dirty="0">
                <a:solidFill>
                  <a:srgbClr val="FFFFFF"/>
                </a:solidFill>
                <a:latin typeface="Lucida Sans"/>
                <a:cs typeface="Arial" pitchFamily="34" charset="0"/>
              </a:rPr>
              <a:t>, </a:t>
            </a:r>
            <a:r>
              <a:rPr lang="en-US" sz="2300" kern="1200" dirty="0" err="1">
                <a:solidFill>
                  <a:srgbClr val="FFFFFF"/>
                </a:solidFill>
                <a:latin typeface="Lucida Sans"/>
                <a:cs typeface="Arial" pitchFamily="34" charset="0"/>
              </a:rPr>
              <a:t>etc</a:t>
            </a:r>
            <a:r>
              <a:rPr lang="en-US" sz="2300" kern="1200" dirty="0">
                <a:solidFill>
                  <a:srgbClr val="FFFFFF"/>
                </a:solidFill>
                <a:latin typeface="Lucida Sans"/>
                <a:cs typeface="Arial" pitchFamily="34" charset="0"/>
              </a:rPr>
              <a:t>” </a:t>
            </a:r>
            <a:endParaRPr lang="en-US" sz="2300" kern="1200" dirty="0" smtClean="0">
              <a:solidFill>
                <a:srgbClr val="FFFFFF"/>
              </a:solidFill>
              <a:latin typeface="Lucida Sans"/>
              <a:cs typeface="Arial" pitchFamily="34" charset="0"/>
            </a:endParaRPr>
          </a:p>
          <a:p>
            <a:pPr marL="0" lvl="0" indent="0" algn="just" eaLnBrk="1" hangingPunct="1">
              <a:spcBef>
                <a:spcPct val="0"/>
              </a:spcBef>
              <a:buNone/>
              <a:defRPr/>
            </a:pPr>
            <a:r>
              <a:rPr lang="en-US" sz="2200" kern="1200" dirty="0" smtClean="0">
                <a:solidFill>
                  <a:srgbClr val="FFFFFF"/>
                </a:solidFill>
                <a:latin typeface="Lucida Sans"/>
                <a:cs typeface="Arial" pitchFamily="34" charset="0"/>
              </a:rPr>
              <a:t>(</a:t>
            </a:r>
            <a:r>
              <a:rPr lang="en-US" sz="2000" kern="1200" dirty="0">
                <a:solidFill>
                  <a:srgbClr val="FFFFFF"/>
                </a:solidFill>
                <a:latin typeface="Lucida Sans"/>
                <a:cs typeface="Arial" pitchFamily="34" charset="0"/>
              </a:rPr>
              <a:t>Lamarck 1802, “Table </a:t>
            </a:r>
            <a:r>
              <a:rPr lang="en-US" sz="2000" kern="1200" dirty="0" err="1">
                <a:solidFill>
                  <a:srgbClr val="FFFFFF"/>
                </a:solidFill>
                <a:latin typeface="Lucida Sans"/>
                <a:cs typeface="Arial" pitchFamily="34" charset="0"/>
              </a:rPr>
              <a:t>raisonnée</a:t>
            </a:r>
            <a:r>
              <a:rPr lang="en-US" sz="2000" kern="1200" dirty="0">
                <a:solidFill>
                  <a:srgbClr val="FFFFFF"/>
                </a:solidFill>
                <a:latin typeface="Lucida Sans"/>
                <a:cs typeface="Arial" pitchFamily="34" charset="0"/>
              </a:rPr>
              <a:t> des </a:t>
            </a:r>
            <a:r>
              <a:rPr lang="en-US" sz="2000" kern="1200" dirty="0" err="1">
                <a:solidFill>
                  <a:srgbClr val="FFFFFF"/>
                </a:solidFill>
                <a:latin typeface="Lucida Sans"/>
                <a:cs typeface="Arial" pitchFamily="34" charset="0"/>
              </a:rPr>
              <a:t>matières</a:t>
            </a:r>
            <a:r>
              <a:rPr lang="en-US" sz="2000" kern="1200" dirty="0">
                <a:solidFill>
                  <a:srgbClr val="FFFFFF"/>
                </a:solidFill>
                <a:latin typeface="Lucida Sans"/>
                <a:cs typeface="Arial" pitchFamily="34" charset="0"/>
              </a:rPr>
              <a:t>,” 202).</a:t>
            </a:r>
            <a:endParaRPr lang="fr-FR" sz="2000" kern="1200" dirty="0">
              <a:solidFill>
                <a:srgbClr val="FFFFFF"/>
              </a:solidFill>
              <a:latin typeface="Lucida Sans"/>
              <a:cs typeface="Arial" pitchFamily="34" charset="0"/>
            </a:endParaRPr>
          </a:p>
        </p:txBody>
      </p:sp>
      <p:sp>
        <p:nvSpPr>
          <p:cNvPr id="4" name="Titre 1"/>
          <p:cNvSpPr>
            <a:spLocks noGrp="1"/>
          </p:cNvSpPr>
          <p:nvPr>
            <p:ph type="title"/>
          </p:nvPr>
        </p:nvSpPr>
        <p:spPr>
          <a:xfrm>
            <a:off x="685800" y="332656"/>
            <a:ext cx="7772400" cy="1143000"/>
          </a:xfrm>
        </p:spPr>
        <p:txBody>
          <a:bodyPr/>
          <a:lstStyle/>
          <a:p>
            <a:r>
              <a:rPr lang="en-US" sz="2800" b="1" dirty="0" smtClean="0">
                <a:solidFill>
                  <a:srgbClr val="FF0000"/>
                </a:solidFill>
              </a:rPr>
              <a:t>Biology as a science of living bodies:</a:t>
            </a:r>
            <a:endParaRPr lang="en-US" sz="2800" b="1" dirty="0" smtClean="0">
              <a:solidFill>
                <a:schemeClr val="bg1"/>
              </a:solidFill>
            </a:endParaRPr>
          </a:p>
        </p:txBody>
      </p:sp>
    </p:spTree>
    <p:extLst>
      <p:ext uri="{BB962C8B-B14F-4D97-AF65-F5344CB8AC3E}">
        <p14:creationId xmlns:p14="http://schemas.microsoft.com/office/powerpoint/2010/main" val="3147277989"/>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630616" cy="3464024"/>
          </a:xfrm>
        </p:spPr>
        <p:txBody>
          <a:bodyPr/>
          <a:lstStyle/>
          <a:p>
            <a:pPr marL="0" lvl="0" indent="0" algn="just" eaLnBrk="1" hangingPunct="1">
              <a:spcBef>
                <a:spcPct val="0"/>
              </a:spcBef>
              <a:buNone/>
              <a:defRPr/>
            </a:pPr>
            <a:r>
              <a:rPr lang="en-US" sz="2200" kern="1200" dirty="0" smtClean="0">
                <a:solidFill>
                  <a:srgbClr val="FFFFFF"/>
                </a:solidFill>
                <a:latin typeface="Lucida Sans"/>
                <a:cs typeface="Arial" pitchFamily="34" charset="0"/>
              </a:rPr>
              <a:t>“Kant </a:t>
            </a:r>
            <a:r>
              <a:rPr lang="en-US" sz="2200" kern="1200" dirty="0">
                <a:solidFill>
                  <a:srgbClr val="FFFFFF"/>
                </a:solidFill>
                <a:latin typeface="Lucida Sans"/>
                <a:cs typeface="Arial" pitchFamily="34" charset="0"/>
              </a:rPr>
              <a:t>is concerned not with the question of whether mechanism or vitalism (which arose in his lifetime) is right in biology but rather with the question of whether reductionism (which he considers to be the only scientific method) when applied to the organism displays a structural flaw that again and again necessitates teleological </a:t>
            </a:r>
            <a:r>
              <a:rPr lang="en-US" sz="2200" kern="1200" dirty="0" smtClean="0">
                <a:solidFill>
                  <a:srgbClr val="FFFFFF"/>
                </a:solidFill>
                <a:latin typeface="Lucida Sans"/>
                <a:cs typeface="Arial" pitchFamily="34" charset="0"/>
              </a:rPr>
              <a:t>additions” </a:t>
            </a:r>
            <a:r>
              <a:rPr lang="en-US" sz="2000" kern="1200" dirty="0" smtClean="0">
                <a:solidFill>
                  <a:srgbClr val="FFFFFF"/>
                </a:solidFill>
                <a:latin typeface="Lucida Sans"/>
                <a:cs typeface="Arial" pitchFamily="34" charset="0"/>
              </a:rPr>
              <a:t>(</a:t>
            </a:r>
            <a:r>
              <a:rPr lang="en-US" sz="2000" kern="1200" dirty="0">
                <a:solidFill>
                  <a:srgbClr val="FFFFFF"/>
                </a:solidFill>
                <a:latin typeface="Lucida Sans"/>
                <a:cs typeface="Arial" pitchFamily="34" charset="0"/>
              </a:rPr>
              <a:t>McLaughlin 1990, 3). </a:t>
            </a:r>
            <a:endParaRPr lang="fr-FR" sz="2000" kern="1200" dirty="0">
              <a:solidFill>
                <a:srgbClr val="000000"/>
              </a:solidFill>
              <a:latin typeface="Lucida Sans"/>
              <a:cs typeface="Arial" pitchFamily="34" charset="0"/>
            </a:endParaRPr>
          </a:p>
        </p:txBody>
      </p:sp>
      <p:sp>
        <p:nvSpPr>
          <p:cNvPr id="4" name="Titre 1"/>
          <p:cNvSpPr>
            <a:spLocks noGrp="1"/>
          </p:cNvSpPr>
          <p:nvPr>
            <p:ph type="title"/>
          </p:nvPr>
        </p:nvSpPr>
        <p:spPr>
          <a:xfrm>
            <a:off x="685800" y="332656"/>
            <a:ext cx="7772400" cy="1143000"/>
          </a:xfrm>
        </p:spPr>
        <p:txBody>
          <a:bodyPr/>
          <a:lstStyle/>
          <a:p>
            <a:r>
              <a:rPr lang="en-US" sz="2800" dirty="0" smtClean="0">
                <a:solidFill>
                  <a:srgbClr val="FF0000"/>
                </a:solidFill>
              </a:rPr>
              <a:t>Instead of big categories </a:t>
            </a:r>
            <a:br>
              <a:rPr lang="en-US" sz="2800" dirty="0" smtClean="0">
                <a:solidFill>
                  <a:srgbClr val="FF0000"/>
                </a:solidFill>
              </a:rPr>
            </a:br>
            <a:r>
              <a:rPr lang="en-US" sz="2800" dirty="0" smtClean="0">
                <a:solidFill>
                  <a:srgbClr val="FF0000"/>
                </a:solidFill>
              </a:rPr>
              <a:t>like ‘mechanism’ or ‘vitalism’:</a:t>
            </a:r>
            <a:endParaRPr lang="en-US" sz="2800" dirty="0" smtClean="0">
              <a:solidFill>
                <a:schemeClr val="bg1"/>
              </a:solidFill>
            </a:endParaRPr>
          </a:p>
        </p:txBody>
      </p:sp>
    </p:spTree>
    <p:extLst>
      <p:ext uri="{BB962C8B-B14F-4D97-AF65-F5344CB8AC3E}">
        <p14:creationId xmlns:p14="http://schemas.microsoft.com/office/powerpoint/2010/main" val="2577196442"/>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00064"/>
            <a:ext cx="7990655" cy="4968552"/>
          </a:xfrm>
        </p:spPr>
        <p:txBody>
          <a:bodyPr/>
          <a:lstStyle/>
          <a:p>
            <a:pPr algn="just" eaLnBrk="1" hangingPunct="1">
              <a:lnSpc>
                <a:spcPct val="120000"/>
              </a:lnSpc>
              <a:spcBef>
                <a:spcPct val="0"/>
              </a:spcBef>
              <a:defRPr/>
            </a:pPr>
            <a:r>
              <a:rPr lang="en-US" sz="2100" kern="1200" dirty="0" smtClean="0">
                <a:solidFill>
                  <a:srgbClr val="FFFFFF"/>
                </a:solidFill>
                <a:latin typeface="Lucida Sans"/>
                <a:cs typeface="Arial" pitchFamily="34" charset="0"/>
              </a:rPr>
              <a:t>For ‘organicists’ (</a:t>
            </a:r>
            <a:r>
              <a:rPr lang="en-US" sz="2100" kern="1200" dirty="0" err="1" smtClean="0">
                <a:solidFill>
                  <a:srgbClr val="FFFFFF"/>
                </a:solidFill>
                <a:latin typeface="Lucida Sans"/>
                <a:cs typeface="Arial" pitchFamily="34" charset="0"/>
              </a:rPr>
              <a:t>Laubichler</a:t>
            </a:r>
            <a:r>
              <a:rPr lang="en-US" sz="2100" kern="1200" dirty="0" smtClean="0">
                <a:solidFill>
                  <a:srgbClr val="FFFFFF"/>
                </a:solidFill>
                <a:latin typeface="Lucida Sans"/>
                <a:cs typeface="Arial" pitchFamily="34" charset="0"/>
              </a:rPr>
              <a:t>, Nicholson)</a:t>
            </a:r>
          </a:p>
          <a:p>
            <a:pPr algn="just" eaLnBrk="1" hangingPunct="1">
              <a:lnSpc>
                <a:spcPct val="120000"/>
              </a:lnSpc>
              <a:spcBef>
                <a:spcPct val="0"/>
              </a:spcBef>
              <a:defRPr/>
            </a:pPr>
            <a:r>
              <a:rPr lang="en-US" sz="2100" kern="1200" dirty="0" smtClean="0">
                <a:solidFill>
                  <a:srgbClr val="FFFFFF"/>
                </a:solidFill>
                <a:latin typeface="Lucida Sans"/>
                <a:cs typeface="Arial" pitchFamily="34" charset="0"/>
              </a:rPr>
              <a:t>For ‘Kantians’ (and partisans of self-organization, and autonomy, and organizational closure: Kaufmann, Varela, Moreno et al.)</a:t>
            </a:r>
          </a:p>
          <a:p>
            <a:pPr algn="just" eaLnBrk="1" hangingPunct="1">
              <a:lnSpc>
                <a:spcPct val="120000"/>
              </a:lnSpc>
              <a:spcBef>
                <a:spcPct val="0"/>
              </a:spcBef>
              <a:defRPr/>
            </a:pPr>
            <a:r>
              <a:rPr lang="fr-FR" sz="2100" kern="1200" dirty="0" smtClean="0">
                <a:solidFill>
                  <a:srgbClr val="FFFFFF"/>
                </a:solidFill>
                <a:latin typeface="Lucida Sans"/>
                <a:cs typeface="Arial" pitchFamily="34" charset="0"/>
              </a:rPr>
              <a:t>For ‘</a:t>
            </a:r>
            <a:r>
              <a:rPr lang="fr-FR" sz="2100" kern="1200" dirty="0" err="1" smtClean="0">
                <a:solidFill>
                  <a:srgbClr val="FFFFFF"/>
                </a:solidFill>
                <a:latin typeface="Lucida Sans"/>
                <a:cs typeface="Arial" pitchFamily="34" charset="0"/>
              </a:rPr>
              <a:t>neomechanists</a:t>
            </a:r>
            <a:r>
              <a:rPr lang="fr-FR" sz="2100" kern="1200" dirty="0" smtClean="0">
                <a:solidFill>
                  <a:srgbClr val="FFFFFF"/>
                </a:solidFill>
                <a:latin typeface="Lucida Sans"/>
                <a:cs typeface="Arial" pitchFamily="34" charset="0"/>
              </a:rPr>
              <a:t>’ (</a:t>
            </a:r>
            <a:r>
              <a:rPr lang="fr-FR" sz="2100" kern="1200" dirty="0" err="1" smtClean="0">
                <a:solidFill>
                  <a:srgbClr val="FFFFFF"/>
                </a:solidFill>
                <a:latin typeface="Lucida Sans"/>
                <a:cs typeface="Arial" pitchFamily="34" charset="0"/>
              </a:rPr>
              <a:t>Craver</a:t>
            </a:r>
            <a:r>
              <a:rPr lang="fr-FR" sz="2100" kern="1200" dirty="0" smtClean="0">
                <a:solidFill>
                  <a:srgbClr val="FFFFFF"/>
                </a:solidFill>
                <a:latin typeface="Lucida Sans"/>
                <a:cs typeface="Arial" pitchFamily="34" charset="0"/>
              </a:rPr>
              <a:t>)</a:t>
            </a:r>
            <a:endParaRPr lang="en-US" sz="2100" kern="1200" dirty="0" smtClean="0">
              <a:solidFill>
                <a:srgbClr val="FFFFFF"/>
              </a:solidFill>
              <a:latin typeface="Lucida Sans"/>
              <a:cs typeface="Arial" pitchFamily="34" charset="0"/>
            </a:endParaRPr>
          </a:p>
          <a:p>
            <a:pPr algn="just" eaLnBrk="1" hangingPunct="1">
              <a:lnSpc>
                <a:spcPct val="120000"/>
              </a:lnSpc>
              <a:spcBef>
                <a:spcPct val="0"/>
              </a:spcBef>
              <a:defRPr/>
            </a:pPr>
            <a:endParaRPr lang="en-US" sz="2000" kern="1200" dirty="0" smtClean="0">
              <a:solidFill>
                <a:srgbClr val="FFFFFF"/>
              </a:solidFill>
              <a:latin typeface="Lucida Sans"/>
              <a:cs typeface="Arial" pitchFamily="34" charset="0"/>
            </a:endParaRPr>
          </a:p>
          <a:p>
            <a:pPr algn="just" eaLnBrk="1" hangingPunct="1">
              <a:lnSpc>
                <a:spcPct val="120000"/>
              </a:lnSpc>
              <a:spcBef>
                <a:spcPct val="0"/>
              </a:spcBef>
              <a:defRPr/>
            </a:pPr>
            <a:r>
              <a:rPr lang="en-US" sz="2100" kern="1200" dirty="0" smtClean="0">
                <a:solidFill>
                  <a:srgbClr val="FFFFFF"/>
                </a:solidFill>
                <a:latin typeface="Lucida Sans"/>
                <a:cs typeface="Arial" pitchFamily="34" charset="0"/>
              </a:rPr>
              <a:t>PBBB is also in tension with ‘history of biology’ (often focused on social/cultural issues</a:t>
            </a:r>
            <a:r>
              <a:rPr lang="en-US" sz="2100" kern="1200" dirty="0" smtClean="0">
                <a:solidFill>
                  <a:srgbClr val="FFFFFF"/>
                </a:solidFill>
                <a:latin typeface="Lucida Sans"/>
                <a:cs typeface="Arial" pitchFamily="34" charset="0"/>
              </a:rPr>
              <a:t>)</a:t>
            </a:r>
          </a:p>
          <a:p>
            <a:pPr algn="just" eaLnBrk="1" hangingPunct="1">
              <a:lnSpc>
                <a:spcPct val="120000"/>
              </a:lnSpc>
              <a:spcBef>
                <a:spcPct val="0"/>
              </a:spcBef>
              <a:defRPr/>
            </a:pPr>
            <a:endParaRPr lang="fr-FR" sz="1200" kern="1200" dirty="0">
              <a:solidFill>
                <a:srgbClr val="FFFFFF"/>
              </a:solidFill>
              <a:latin typeface="Lucida Sans"/>
              <a:cs typeface="Arial" pitchFamily="34" charset="0"/>
            </a:endParaRPr>
          </a:p>
          <a:p>
            <a:pPr marL="0" indent="0" algn="just" eaLnBrk="1" hangingPunct="1">
              <a:lnSpc>
                <a:spcPct val="120000"/>
              </a:lnSpc>
              <a:spcBef>
                <a:spcPct val="0"/>
              </a:spcBef>
              <a:buNone/>
              <a:defRPr/>
            </a:pPr>
            <a:r>
              <a:rPr lang="fr-FR" sz="2000" b="1" kern="1200" dirty="0" err="1" smtClean="0">
                <a:solidFill>
                  <a:srgbClr val="FFFFFF"/>
                </a:solidFill>
                <a:latin typeface="Lucida Sans"/>
                <a:cs typeface="Arial" pitchFamily="34" charset="0"/>
              </a:rPr>
              <a:t>See</a:t>
            </a:r>
            <a:r>
              <a:rPr lang="fr-FR" sz="2200" kern="1200" dirty="0" smtClean="0">
                <a:solidFill>
                  <a:srgbClr val="FFFFFF"/>
                </a:solidFill>
                <a:latin typeface="Lucida Sans"/>
                <a:cs typeface="Arial" pitchFamily="34" charset="0"/>
              </a:rPr>
              <a:t>:</a:t>
            </a:r>
          </a:p>
          <a:p>
            <a:pPr algn="just" eaLnBrk="1" hangingPunct="1">
              <a:lnSpc>
                <a:spcPct val="120000"/>
              </a:lnSpc>
              <a:spcBef>
                <a:spcPct val="0"/>
              </a:spcBef>
              <a:defRPr/>
            </a:pPr>
            <a:r>
              <a:rPr lang="fr-FR" sz="2000" kern="1200" dirty="0" err="1" smtClean="0">
                <a:solidFill>
                  <a:srgbClr val="FFFFFF"/>
                </a:solidFill>
                <a:latin typeface="Lucida Sans"/>
                <a:cs typeface="Arial" pitchFamily="34" charset="0"/>
              </a:rPr>
              <a:t>Normandin</a:t>
            </a:r>
            <a:r>
              <a:rPr lang="fr-FR" sz="2000" kern="1200" dirty="0" smtClean="0">
                <a:solidFill>
                  <a:srgbClr val="FFFFFF"/>
                </a:solidFill>
                <a:latin typeface="Lucida Sans"/>
                <a:cs typeface="Arial" pitchFamily="34" charset="0"/>
              </a:rPr>
              <a:t> and Wolfe </a:t>
            </a:r>
            <a:r>
              <a:rPr lang="fr-FR" sz="2000" kern="1200" dirty="0" err="1" smtClean="0">
                <a:solidFill>
                  <a:srgbClr val="FFFFFF"/>
                </a:solidFill>
                <a:latin typeface="Lucida Sans"/>
                <a:cs typeface="Arial" pitchFamily="34" charset="0"/>
              </a:rPr>
              <a:t>eds</a:t>
            </a:r>
            <a:r>
              <a:rPr lang="fr-FR" sz="2000" kern="1200" dirty="0" smtClean="0">
                <a:solidFill>
                  <a:srgbClr val="FFFFFF"/>
                </a:solidFill>
                <a:latin typeface="Lucida Sans"/>
                <a:cs typeface="Arial" pitchFamily="34" charset="0"/>
              </a:rPr>
              <a:t>., </a:t>
            </a:r>
            <a:r>
              <a:rPr lang="fr-FR" sz="2000" i="1" kern="1200" dirty="0" err="1" smtClean="0">
                <a:solidFill>
                  <a:srgbClr val="FFFFFF"/>
                </a:solidFill>
                <a:latin typeface="Lucida Sans"/>
                <a:cs typeface="Arial" pitchFamily="34" charset="0"/>
              </a:rPr>
              <a:t>Vitalism</a:t>
            </a:r>
            <a:r>
              <a:rPr lang="fr-FR" sz="2000" i="1" kern="1200" dirty="0" smtClean="0">
                <a:solidFill>
                  <a:srgbClr val="FFFFFF"/>
                </a:solidFill>
                <a:latin typeface="Lucida Sans"/>
                <a:cs typeface="Arial" pitchFamily="34" charset="0"/>
              </a:rPr>
              <a:t> and the Scientific Image</a:t>
            </a:r>
            <a:r>
              <a:rPr lang="fr-FR" sz="2000" kern="1200" dirty="0" smtClean="0">
                <a:solidFill>
                  <a:srgbClr val="FFFFFF"/>
                </a:solidFill>
                <a:latin typeface="Lucida Sans"/>
                <a:cs typeface="Arial" pitchFamily="34" charset="0"/>
              </a:rPr>
              <a:t> (Springer, 2013)</a:t>
            </a:r>
          </a:p>
          <a:p>
            <a:pPr algn="just" eaLnBrk="1" hangingPunct="1">
              <a:lnSpc>
                <a:spcPct val="120000"/>
              </a:lnSpc>
              <a:spcBef>
                <a:spcPct val="0"/>
              </a:spcBef>
              <a:defRPr/>
            </a:pPr>
            <a:r>
              <a:rPr lang="fr-FR" sz="2000" kern="1200" dirty="0" err="1" smtClean="0">
                <a:solidFill>
                  <a:srgbClr val="FFFFFF"/>
                </a:solidFill>
                <a:latin typeface="Lucida Sans"/>
                <a:cs typeface="Arial" pitchFamily="34" charset="0"/>
              </a:rPr>
              <a:t>Bognon-Küss</a:t>
            </a:r>
            <a:r>
              <a:rPr lang="fr-FR" sz="2000" kern="1200" dirty="0" smtClean="0">
                <a:solidFill>
                  <a:srgbClr val="FFFFFF"/>
                </a:solidFill>
                <a:latin typeface="Lucida Sans"/>
                <a:cs typeface="Arial" pitchFamily="34" charset="0"/>
              </a:rPr>
              <a:t> and Wolfe </a:t>
            </a:r>
            <a:r>
              <a:rPr lang="fr-FR" sz="2000" kern="1200" dirty="0" err="1" smtClean="0">
                <a:solidFill>
                  <a:srgbClr val="FFFFFF"/>
                </a:solidFill>
                <a:latin typeface="Lucida Sans"/>
                <a:cs typeface="Arial" pitchFamily="34" charset="0"/>
              </a:rPr>
              <a:t>eds</a:t>
            </a:r>
            <a:r>
              <a:rPr lang="fr-FR" sz="2000" kern="1200" dirty="0" smtClean="0">
                <a:solidFill>
                  <a:srgbClr val="FFFFFF"/>
                </a:solidFill>
                <a:latin typeface="Lucida Sans"/>
                <a:cs typeface="Arial" pitchFamily="34" charset="0"/>
              </a:rPr>
              <a:t>., </a:t>
            </a:r>
            <a:r>
              <a:rPr lang="fr-FR" sz="2000" i="1" kern="1200" dirty="0" err="1" smtClean="0">
                <a:solidFill>
                  <a:srgbClr val="FFFFFF"/>
                </a:solidFill>
                <a:latin typeface="Lucida Sans"/>
                <a:cs typeface="Arial" pitchFamily="34" charset="0"/>
              </a:rPr>
              <a:t>Philosophy</a:t>
            </a:r>
            <a:r>
              <a:rPr lang="fr-FR" sz="2000" i="1" kern="1200" dirty="0" smtClean="0">
                <a:solidFill>
                  <a:srgbClr val="FFFFFF"/>
                </a:solidFill>
                <a:latin typeface="Lucida Sans"/>
                <a:cs typeface="Arial" pitchFamily="34" charset="0"/>
              </a:rPr>
              <a:t> of </a:t>
            </a:r>
            <a:r>
              <a:rPr lang="fr-FR" sz="2000" i="1" kern="1200" dirty="0" err="1" smtClean="0">
                <a:solidFill>
                  <a:srgbClr val="FFFFFF"/>
                </a:solidFill>
                <a:latin typeface="Lucida Sans"/>
                <a:cs typeface="Arial" pitchFamily="34" charset="0"/>
              </a:rPr>
              <a:t>Biology</a:t>
            </a:r>
            <a:r>
              <a:rPr lang="fr-FR" sz="2000" i="1" kern="1200" dirty="0" smtClean="0">
                <a:solidFill>
                  <a:srgbClr val="FFFFFF"/>
                </a:solidFill>
                <a:latin typeface="Lucida Sans"/>
                <a:cs typeface="Arial" pitchFamily="34" charset="0"/>
              </a:rPr>
              <a:t> </a:t>
            </a:r>
            <a:r>
              <a:rPr lang="fr-FR" sz="2000" i="1" kern="1200" dirty="0" err="1" smtClean="0">
                <a:solidFill>
                  <a:srgbClr val="FFFFFF"/>
                </a:solidFill>
                <a:latin typeface="Lucida Sans"/>
                <a:cs typeface="Arial" pitchFamily="34" charset="0"/>
              </a:rPr>
              <a:t>before</a:t>
            </a:r>
            <a:r>
              <a:rPr lang="fr-FR" sz="2000" i="1" kern="1200" dirty="0" smtClean="0">
                <a:solidFill>
                  <a:srgbClr val="FFFFFF"/>
                </a:solidFill>
                <a:latin typeface="Lucida Sans"/>
                <a:cs typeface="Arial" pitchFamily="34" charset="0"/>
              </a:rPr>
              <a:t> </a:t>
            </a:r>
            <a:r>
              <a:rPr lang="fr-FR" sz="2000" i="1" kern="1200" dirty="0" err="1" smtClean="0">
                <a:solidFill>
                  <a:srgbClr val="FFFFFF"/>
                </a:solidFill>
                <a:latin typeface="Lucida Sans"/>
                <a:cs typeface="Arial" pitchFamily="34" charset="0"/>
              </a:rPr>
              <a:t>Biology</a:t>
            </a:r>
            <a:r>
              <a:rPr lang="fr-FR" sz="2000" i="1" kern="1200" dirty="0" smtClean="0">
                <a:solidFill>
                  <a:srgbClr val="FFFFFF"/>
                </a:solidFill>
                <a:latin typeface="Lucida Sans"/>
                <a:cs typeface="Arial" pitchFamily="34" charset="0"/>
              </a:rPr>
              <a:t> </a:t>
            </a:r>
            <a:r>
              <a:rPr lang="fr-FR" sz="2000" kern="1200" dirty="0" smtClean="0">
                <a:solidFill>
                  <a:srgbClr val="FFFFFF"/>
                </a:solidFill>
                <a:latin typeface="Lucida Sans"/>
                <a:cs typeface="Arial" pitchFamily="34" charset="0"/>
              </a:rPr>
              <a:t>(</a:t>
            </a:r>
            <a:r>
              <a:rPr lang="fr-FR" sz="2000" kern="1200" dirty="0" err="1" smtClean="0">
                <a:solidFill>
                  <a:srgbClr val="FFFFFF"/>
                </a:solidFill>
                <a:latin typeface="Lucida Sans"/>
                <a:cs typeface="Arial" pitchFamily="34" charset="0"/>
              </a:rPr>
              <a:t>Routledge</a:t>
            </a:r>
            <a:r>
              <a:rPr lang="fr-FR" sz="2000" kern="1200" dirty="0" smtClean="0">
                <a:solidFill>
                  <a:srgbClr val="FFFFFF"/>
                </a:solidFill>
                <a:latin typeface="Lucida Sans"/>
                <a:cs typeface="Arial" pitchFamily="34" charset="0"/>
              </a:rPr>
              <a:t>, </a:t>
            </a:r>
            <a:r>
              <a:rPr lang="fr-FR" sz="2000" kern="1200" dirty="0" err="1" smtClean="0">
                <a:solidFill>
                  <a:srgbClr val="FFFFFF"/>
                </a:solidFill>
                <a:latin typeface="Lucida Sans"/>
                <a:cs typeface="Arial" pitchFamily="34" charset="0"/>
              </a:rPr>
              <a:t>forthcoming</a:t>
            </a:r>
            <a:r>
              <a:rPr lang="fr-FR" sz="2000" kern="1200" dirty="0" smtClean="0">
                <a:solidFill>
                  <a:srgbClr val="FFFFFF"/>
                </a:solidFill>
                <a:latin typeface="Lucida Sans"/>
                <a:cs typeface="Arial" pitchFamily="34" charset="0"/>
              </a:rPr>
              <a:t> 2019)</a:t>
            </a:r>
          </a:p>
          <a:p>
            <a:pPr algn="just" eaLnBrk="1" hangingPunct="1">
              <a:lnSpc>
                <a:spcPct val="120000"/>
              </a:lnSpc>
              <a:spcBef>
                <a:spcPct val="0"/>
              </a:spcBef>
              <a:defRPr/>
            </a:pPr>
            <a:endParaRPr lang="en-US" sz="2000" kern="1200" dirty="0" smtClean="0">
              <a:solidFill>
                <a:srgbClr val="FFFFFF"/>
              </a:solidFill>
              <a:latin typeface="Lucida Sans"/>
              <a:cs typeface="Arial" pitchFamily="34" charset="0"/>
            </a:endParaRPr>
          </a:p>
        </p:txBody>
      </p:sp>
      <p:sp>
        <p:nvSpPr>
          <p:cNvPr id="4" name="Titre 1"/>
          <p:cNvSpPr>
            <a:spLocks noGrp="1"/>
          </p:cNvSpPr>
          <p:nvPr>
            <p:ph type="title"/>
          </p:nvPr>
        </p:nvSpPr>
        <p:spPr>
          <a:xfrm>
            <a:off x="685799" y="188640"/>
            <a:ext cx="7772400" cy="1143000"/>
          </a:xfrm>
        </p:spPr>
        <p:txBody>
          <a:bodyPr/>
          <a:lstStyle/>
          <a:p>
            <a:r>
              <a:rPr lang="en-US" sz="2800" b="1" dirty="0" smtClean="0">
                <a:solidFill>
                  <a:srgbClr val="FF0000"/>
                </a:solidFill>
              </a:rPr>
              <a:t>Philosophy of biology before biology:</a:t>
            </a:r>
            <a:br>
              <a:rPr lang="en-US" sz="2800" b="1" dirty="0" smtClean="0">
                <a:solidFill>
                  <a:srgbClr val="FF0000"/>
                </a:solidFill>
              </a:rPr>
            </a:br>
            <a:r>
              <a:rPr lang="en-US" sz="2800" b="1" dirty="0" smtClean="0">
                <a:solidFill>
                  <a:srgbClr val="FF0000"/>
                </a:solidFill>
              </a:rPr>
              <a:t>a provocation</a:t>
            </a:r>
            <a:endParaRPr lang="en-US" sz="2800" b="1" dirty="0" smtClean="0">
              <a:solidFill>
                <a:schemeClr val="bg1"/>
              </a:solidFill>
            </a:endParaRPr>
          </a:p>
        </p:txBody>
      </p:sp>
    </p:spTree>
    <p:extLst>
      <p:ext uri="{BB962C8B-B14F-4D97-AF65-F5344CB8AC3E}">
        <p14:creationId xmlns:p14="http://schemas.microsoft.com/office/powerpoint/2010/main" val="649822695"/>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sz="2800" b="1" dirty="0" smtClean="0">
                <a:solidFill>
                  <a:srgbClr val="FF0000"/>
                </a:solidFill>
              </a:rPr>
              <a:t>‘Biology’ as a discipline</a:t>
            </a:r>
          </a:p>
        </p:txBody>
      </p:sp>
      <p:sp>
        <p:nvSpPr>
          <p:cNvPr id="3" name="Espace réservé du contenu 2"/>
          <p:cNvSpPr>
            <a:spLocks noGrp="1"/>
          </p:cNvSpPr>
          <p:nvPr>
            <p:ph idx="1"/>
          </p:nvPr>
        </p:nvSpPr>
        <p:spPr>
          <a:xfrm>
            <a:off x="684490" y="2276872"/>
            <a:ext cx="7772400" cy="4114800"/>
          </a:xfrm>
        </p:spPr>
        <p:txBody>
          <a:bodyPr/>
          <a:lstStyle/>
          <a:p>
            <a:pPr algn="just">
              <a:lnSpc>
                <a:spcPct val="110000"/>
              </a:lnSpc>
              <a:spcAft>
                <a:spcPts val="300"/>
              </a:spcAft>
              <a:defRPr/>
            </a:pPr>
            <a:r>
              <a:rPr lang="en-US" sz="2200" dirty="0" smtClean="0">
                <a:solidFill>
                  <a:schemeClr val="bg1"/>
                </a:solidFill>
                <a:latin typeface="+mj-lt"/>
              </a:rPr>
              <a:t>Official date of birth 1802 (Lamarck, Treviranus)</a:t>
            </a:r>
          </a:p>
          <a:p>
            <a:pPr algn="just">
              <a:lnSpc>
                <a:spcPct val="110000"/>
              </a:lnSpc>
              <a:spcAft>
                <a:spcPts val="300"/>
              </a:spcAft>
              <a:defRPr/>
            </a:pPr>
            <a:r>
              <a:rPr lang="en-US" sz="2200" dirty="0" smtClean="0">
                <a:solidFill>
                  <a:schemeClr val="bg1"/>
                </a:solidFill>
                <a:latin typeface="+mj-lt"/>
              </a:rPr>
              <a:t>But used in earlier decades</a:t>
            </a:r>
          </a:p>
          <a:p>
            <a:pPr algn="just">
              <a:lnSpc>
                <a:spcPct val="110000"/>
              </a:lnSpc>
              <a:spcAft>
                <a:spcPts val="300"/>
              </a:spcAft>
              <a:defRPr/>
            </a:pPr>
            <a:r>
              <a:rPr lang="en-US" sz="2200" dirty="0" smtClean="0">
                <a:solidFill>
                  <a:schemeClr val="bg1"/>
                </a:solidFill>
                <a:latin typeface="+mj-lt"/>
              </a:rPr>
              <a:t>And there are competitor terms for a science of life (including ‘natural history’ used in a broad sense) – they reflect a ‘practice’ and the need for a ‘theory’ (unification)</a:t>
            </a:r>
          </a:p>
          <a:p>
            <a:pPr algn="just">
              <a:lnSpc>
                <a:spcPct val="110000"/>
              </a:lnSpc>
              <a:spcAft>
                <a:spcPts val="300"/>
              </a:spcAft>
              <a:defRPr/>
            </a:pPr>
            <a:r>
              <a:rPr lang="en-US" sz="2200" dirty="0" smtClean="0">
                <a:solidFill>
                  <a:schemeClr val="bg1"/>
                </a:solidFill>
                <a:latin typeface="+mj-lt"/>
              </a:rPr>
              <a:t>And such terms persist will after 1802 (</a:t>
            </a:r>
            <a:r>
              <a:rPr lang="en-US" sz="2200" dirty="0" err="1" smtClean="0">
                <a:solidFill>
                  <a:schemeClr val="bg1"/>
                </a:solidFill>
                <a:latin typeface="+mj-lt"/>
              </a:rPr>
              <a:t>zoonomy</a:t>
            </a:r>
            <a:r>
              <a:rPr lang="en-US" sz="2200" dirty="0" smtClean="0">
                <a:solidFill>
                  <a:schemeClr val="bg1"/>
                </a:solidFill>
                <a:latin typeface="+mj-lt"/>
              </a:rPr>
              <a:t>, as in </a:t>
            </a:r>
            <a:r>
              <a:rPr lang="en-US" sz="2200" smtClean="0">
                <a:solidFill>
                  <a:schemeClr val="bg1"/>
                </a:solidFill>
                <a:latin typeface="+mj-lt"/>
              </a:rPr>
              <a:t>Erasmus Darwin; </a:t>
            </a:r>
            <a:r>
              <a:rPr lang="en-US" sz="2200" dirty="0" smtClean="0">
                <a:solidFill>
                  <a:schemeClr val="bg1"/>
                </a:solidFill>
                <a:latin typeface="+mj-lt"/>
              </a:rPr>
              <a:t>biogeography, etc.)</a:t>
            </a:r>
          </a:p>
        </p:txBody>
      </p:sp>
    </p:spTree>
    <p:extLst>
      <p:ext uri="{BB962C8B-B14F-4D97-AF65-F5344CB8AC3E}">
        <p14:creationId xmlns:p14="http://schemas.microsoft.com/office/powerpoint/2010/main" val="2111566861"/>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sz="2800" b="1" dirty="0" smtClean="0">
                <a:solidFill>
                  <a:srgbClr val="FF0000"/>
                </a:solidFill>
              </a:rPr>
              <a:t>Philosophy of biology vs </a:t>
            </a:r>
            <a:br>
              <a:rPr lang="en-US" sz="2800" b="1" dirty="0" smtClean="0">
                <a:solidFill>
                  <a:srgbClr val="FF0000"/>
                </a:solidFill>
              </a:rPr>
            </a:br>
            <a:r>
              <a:rPr lang="en-US" sz="2800" b="1" dirty="0" smtClean="0">
                <a:solidFill>
                  <a:srgbClr val="FF0000"/>
                </a:solidFill>
              </a:rPr>
              <a:t>Biological philosophy</a:t>
            </a:r>
          </a:p>
        </p:txBody>
      </p:sp>
      <p:sp>
        <p:nvSpPr>
          <p:cNvPr id="3" name="Espace réservé du contenu 2"/>
          <p:cNvSpPr>
            <a:spLocks noGrp="1"/>
          </p:cNvSpPr>
          <p:nvPr>
            <p:ph idx="1"/>
          </p:nvPr>
        </p:nvSpPr>
        <p:spPr>
          <a:xfrm>
            <a:off x="684490" y="2276872"/>
            <a:ext cx="7772400" cy="4114800"/>
          </a:xfrm>
        </p:spPr>
        <p:txBody>
          <a:bodyPr/>
          <a:lstStyle/>
          <a:p>
            <a:pPr algn="just">
              <a:lnSpc>
                <a:spcPct val="110000"/>
              </a:lnSpc>
              <a:spcAft>
                <a:spcPts val="300"/>
              </a:spcAft>
              <a:defRPr/>
            </a:pPr>
            <a:r>
              <a:rPr lang="en-US" sz="2200" dirty="0" err="1" smtClean="0">
                <a:solidFill>
                  <a:schemeClr val="bg1"/>
                </a:solidFill>
                <a:latin typeface="+mj-lt"/>
              </a:rPr>
              <a:t>Auguste</a:t>
            </a:r>
            <a:r>
              <a:rPr lang="en-US" sz="2200" dirty="0" smtClean="0">
                <a:solidFill>
                  <a:schemeClr val="bg1"/>
                </a:solidFill>
                <a:latin typeface="+mj-lt"/>
              </a:rPr>
              <a:t> Comte: “biological philosophy” (1830s); William Whewell: “philosophy of biology” (1840s)</a:t>
            </a:r>
          </a:p>
          <a:p>
            <a:pPr marL="0" indent="0" algn="just">
              <a:lnSpc>
                <a:spcPct val="110000"/>
              </a:lnSpc>
              <a:spcAft>
                <a:spcPts val="300"/>
              </a:spcAft>
              <a:buNone/>
              <a:defRPr/>
            </a:pPr>
            <a:endParaRPr lang="en-US" sz="1100" dirty="0" smtClean="0">
              <a:solidFill>
                <a:schemeClr val="bg1"/>
              </a:solidFill>
              <a:latin typeface="+mj-lt"/>
            </a:endParaRPr>
          </a:p>
          <a:p>
            <a:pPr algn="just">
              <a:lnSpc>
                <a:spcPct val="110000"/>
              </a:lnSpc>
              <a:spcAft>
                <a:spcPts val="300"/>
              </a:spcAft>
              <a:defRPr/>
            </a:pPr>
            <a:r>
              <a:rPr lang="en-US" sz="2200" dirty="0" smtClean="0">
                <a:solidFill>
                  <a:schemeClr val="bg1"/>
                </a:solidFill>
                <a:latin typeface="+mj-lt"/>
              </a:rPr>
              <a:t>20</a:t>
            </a:r>
            <a:r>
              <a:rPr lang="en-US" sz="2200" baseline="30000" dirty="0" smtClean="0">
                <a:solidFill>
                  <a:schemeClr val="bg1"/>
                </a:solidFill>
                <a:latin typeface="+mj-lt"/>
              </a:rPr>
              <a:t>th</a:t>
            </a:r>
            <a:r>
              <a:rPr lang="en-US" sz="2200" dirty="0" smtClean="0">
                <a:solidFill>
                  <a:schemeClr val="bg1"/>
                </a:solidFill>
                <a:latin typeface="+mj-lt"/>
              </a:rPr>
              <a:t> century biological philosophy:</a:t>
            </a:r>
          </a:p>
          <a:p>
            <a:pPr marL="400050" lvl="1" indent="0" algn="just">
              <a:lnSpc>
                <a:spcPct val="110000"/>
              </a:lnSpc>
              <a:spcAft>
                <a:spcPts val="300"/>
              </a:spcAft>
              <a:buNone/>
              <a:defRPr/>
            </a:pPr>
            <a:r>
              <a:rPr lang="en-US" sz="2200" dirty="0" smtClean="0">
                <a:solidFill>
                  <a:schemeClr val="bg1"/>
                </a:solidFill>
                <a:latin typeface="+mj-lt"/>
              </a:rPr>
              <a:t>Kurt Goldstein</a:t>
            </a:r>
            <a:r>
              <a:rPr lang="en-US" sz="2200" dirty="0">
                <a:solidFill>
                  <a:schemeClr val="bg1"/>
                </a:solidFill>
                <a:latin typeface="+mj-lt"/>
              </a:rPr>
              <a:t>,</a:t>
            </a:r>
            <a:r>
              <a:rPr lang="en-US" sz="2200" dirty="0" smtClean="0">
                <a:solidFill>
                  <a:schemeClr val="bg1"/>
                </a:solidFill>
                <a:latin typeface="+mj-lt"/>
              </a:rPr>
              <a:t> </a:t>
            </a:r>
            <a:r>
              <a:rPr lang="en-US" sz="2200" i="1" dirty="0">
                <a:solidFill>
                  <a:schemeClr val="bg1"/>
                </a:solidFill>
                <a:latin typeface="+mj-lt"/>
              </a:rPr>
              <a:t>Der </a:t>
            </a:r>
            <a:r>
              <a:rPr lang="en-US" sz="2200" i="1" dirty="0" err="1">
                <a:solidFill>
                  <a:schemeClr val="bg1"/>
                </a:solidFill>
                <a:latin typeface="+mj-lt"/>
              </a:rPr>
              <a:t>Aufbau</a:t>
            </a:r>
            <a:r>
              <a:rPr lang="en-US" sz="2200" i="1" dirty="0">
                <a:solidFill>
                  <a:schemeClr val="bg1"/>
                </a:solidFill>
                <a:latin typeface="+mj-lt"/>
              </a:rPr>
              <a:t> des </a:t>
            </a:r>
            <a:r>
              <a:rPr lang="en-US" sz="2200" i="1" dirty="0" err="1">
                <a:solidFill>
                  <a:schemeClr val="bg1"/>
                </a:solidFill>
                <a:latin typeface="+mj-lt"/>
              </a:rPr>
              <a:t>Organismus</a:t>
            </a:r>
            <a:r>
              <a:rPr lang="en-US" sz="2200" i="1" dirty="0">
                <a:solidFill>
                  <a:schemeClr val="bg1"/>
                </a:solidFill>
                <a:latin typeface="+mj-lt"/>
              </a:rPr>
              <a:t> </a:t>
            </a:r>
            <a:r>
              <a:rPr lang="en-US" sz="2200" dirty="0" smtClean="0">
                <a:solidFill>
                  <a:schemeClr val="bg1"/>
                </a:solidFill>
                <a:latin typeface="+mj-lt"/>
              </a:rPr>
              <a:t>(1934), Georges Canguilhem, </a:t>
            </a:r>
            <a:r>
              <a:rPr lang="en-US" sz="2200" i="1" dirty="0" smtClean="0">
                <a:solidFill>
                  <a:schemeClr val="bg1"/>
                </a:solidFill>
                <a:latin typeface="+mj-lt"/>
              </a:rPr>
              <a:t>La </a:t>
            </a:r>
            <a:r>
              <a:rPr lang="en-US" sz="2200" i="1" dirty="0" err="1" smtClean="0">
                <a:solidFill>
                  <a:schemeClr val="bg1"/>
                </a:solidFill>
                <a:latin typeface="+mj-lt"/>
              </a:rPr>
              <a:t>connaissance</a:t>
            </a:r>
            <a:r>
              <a:rPr lang="en-US" sz="2200" i="1" dirty="0" smtClean="0">
                <a:solidFill>
                  <a:schemeClr val="bg1"/>
                </a:solidFill>
                <a:latin typeface="+mj-lt"/>
              </a:rPr>
              <a:t> de la vie </a:t>
            </a:r>
            <a:r>
              <a:rPr lang="en-US" sz="2200" dirty="0" smtClean="0">
                <a:solidFill>
                  <a:schemeClr val="bg1"/>
                </a:solidFill>
                <a:latin typeface="+mj-lt"/>
              </a:rPr>
              <a:t>(1952, 1965), Hans Jonas, </a:t>
            </a:r>
            <a:r>
              <a:rPr lang="en-US" sz="2200" i="1" dirty="0" smtClean="0">
                <a:solidFill>
                  <a:schemeClr val="bg1"/>
                </a:solidFill>
                <a:latin typeface="+mj-lt"/>
              </a:rPr>
              <a:t>The </a:t>
            </a:r>
            <a:r>
              <a:rPr lang="en-US" sz="2200" i="1" dirty="0">
                <a:solidFill>
                  <a:schemeClr val="bg1"/>
                </a:solidFill>
                <a:latin typeface="+mj-lt"/>
              </a:rPr>
              <a:t>Phenomenon of life </a:t>
            </a:r>
            <a:r>
              <a:rPr lang="en-US" sz="2200" dirty="0" smtClean="0">
                <a:solidFill>
                  <a:schemeClr val="bg1"/>
                </a:solidFill>
                <a:latin typeface="+mj-lt"/>
              </a:rPr>
              <a:t>(1966); differently, </a:t>
            </a:r>
            <a:r>
              <a:rPr lang="en-US" sz="2200" dirty="0">
                <a:solidFill>
                  <a:srgbClr val="FFFFFF"/>
                </a:solidFill>
                <a:latin typeface="+mj-lt"/>
              </a:rPr>
              <a:t>J.S. Woodger, </a:t>
            </a:r>
            <a:r>
              <a:rPr lang="en-US" sz="2200" i="1" dirty="0">
                <a:solidFill>
                  <a:srgbClr val="FFFFFF"/>
                </a:solidFill>
                <a:latin typeface="+mj-lt"/>
              </a:rPr>
              <a:t>Biological Principles </a:t>
            </a:r>
            <a:r>
              <a:rPr lang="en-US" sz="2200" dirty="0">
                <a:solidFill>
                  <a:srgbClr val="FFFFFF"/>
                </a:solidFill>
                <a:latin typeface="+mj-lt"/>
              </a:rPr>
              <a:t>(Woodger 1929)</a:t>
            </a:r>
            <a:endParaRPr lang="en-US" sz="2200" dirty="0" smtClean="0">
              <a:solidFill>
                <a:schemeClr val="bg1"/>
              </a:solidFill>
              <a:latin typeface="+mj-lt"/>
            </a:endParaRPr>
          </a:p>
        </p:txBody>
      </p:sp>
    </p:spTree>
    <p:extLst>
      <p:ext uri="{BB962C8B-B14F-4D97-AF65-F5344CB8AC3E}">
        <p14:creationId xmlns:p14="http://schemas.microsoft.com/office/powerpoint/2010/main" val="1668935923"/>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sz="2800" b="1" dirty="0" smtClean="0">
                <a:solidFill>
                  <a:srgbClr val="FF0000"/>
                </a:solidFill>
              </a:rPr>
              <a:t>Philosophy of biology as a field</a:t>
            </a:r>
          </a:p>
        </p:txBody>
      </p:sp>
      <p:sp>
        <p:nvSpPr>
          <p:cNvPr id="3" name="Espace réservé du contenu 2"/>
          <p:cNvSpPr>
            <a:spLocks noGrp="1"/>
          </p:cNvSpPr>
          <p:nvPr>
            <p:ph idx="1"/>
          </p:nvPr>
        </p:nvSpPr>
        <p:spPr>
          <a:xfrm>
            <a:off x="393304" y="1988840"/>
            <a:ext cx="8064896" cy="4114800"/>
          </a:xfrm>
        </p:spPr>
        <p:txBody>
          <a:bodyPr/>
          <a:lstStyle/>
          <a:p>
            <a:pPr algn="just">
              <a:spcAft>
                <a:spcPts val="300"/>
              </a:spcAft>
              <a:defRPr/>
            </a:pPr>
            <a:r>
              <a:rPr lang="fr-FR" sz="2200" dirty="0" err="1" smtClean="0">
                <a:solidFill>
                  <a:schemeClr val="bg1"/>
                </a:solidFill>
                <a:latin typeface="+mj-lt"/>
              </a:rPr>
              <a:t>Gayon</a:t>
            </a:r>
            <a:r>
              <a:rPr lang="fr-FR" sz="2200" dirty="0" smtClean="0">
                <a:solidFill>
                  <a:schemeClr val="bg1"/>
                </a:solidFill>
                <a:latin typeface="+mj-lt"/>
              </a:rPr>
              <a:t> 2009, </a:t>
            </a:r>
            <a:r>
              <a:rPr lang="fr-FR" sz="2200" dirty="0" err="1" smtClean="0">
                <a:solidFill>
                  <a:schemeClr val="bg1"/>
                </a:solidFill>
                <a:latin typeface="+mj-lt"/>
              </a:rPr>
              <a:t>Pradeu</a:t>
            </a:r>
            <a:r>
              <a:rPr lang="fr-FR" sz="2200" dirty="0" smtClean="0">
                <a:solidFill>
                  <a:schemeClr val="bg1"/>
                </a:solidFill>
                <a:latin typeface="+mj-lt"/>
              </a:rPr>
              <a:t> 2017: </a:t>
            </a:r>
            <a:r>
              <a:rPr lang="fr-FR" sz="2200" dirty="0" err="1" smtClean="0">
                <a:solidFill>
                  <a:schemeClr val="bg1"/>
                </a:solidFill>
                <a:latin typeface="+mj-lt"/>
              </a:rPr>
              <a:t>predominance</a:t>
            </a:r>
            <a:r>
              <a:rPr lang="fr-FR" sz="2200" dirty="0" smtClean="0">
                <a:solidFill>
                  <a:schemeClr val="bg1"/>
                </a:solidFill>
                <a:latin typeface="+mj-lt"/>
              </a:rPr>
              <a:t> of </a:t>
            </a:r>
            <a:r>
              <a:rPr lang="fr-FR" sz="2200" dirty="0" err="1" smtClean="0">
                <a:solidFill>
                  <a:schemeClr val="bg1"/>
                </a:solidFill>
                <a:latin typeface="+mj-lt"/>
              </a:rPr>
              <a:t>evolutionary</a:t>
            </a:r>
            <a:r>
              <a:rPr lang="fr-FR" sz="2200" dirty="0" smtClean="0">
                <a:solidFill>
                  <a:schemeClr val="bg1"/>
                </a:solidFill>
                <a:latin typeface="+mj-lt"/>
              </a:rPr>
              <a:t> </a:t>
            </a:r>
            <a:r>
              <a:rPr lang="fr-FR" sz="2200" dirty="0" err="1" smtClean="0">
                <a:solidFill>
                  <a:schemeClr val="bg1"/>
                </a:solidFill>
                <a:latin typeface="+mj-lt"/>
              </a:rPr>
              <a:t>biology</a:t>
            </a:r>
            <a:r>
              <a:rPr lang="fr-FR" sz="2200" dirty="0" smtClean="0">
                <a:solidFill>
                  <a:schemeClr val="bg1"/>
                </a:solidFill>
                <a:latin typeface="+mj-lt"/>
              </a:rPr>
              <a:t> (and </a:t>
            </a:r>
            <a:r>
              <a:rPr lang="fr-FR" sz="2200" dirty="0" err="1" smtClean="0">
                <a:solidFill>
                  <a:schemeClr val="bg1"/>
                </a:solidFill>
                <a:latin typeface="+mj-lt"/>
              </a:rPr>
              <a:t>molecular</a:t>
            </a:r>
            <a:r>
              <a:rPr lang="fr-FR" sz="2200" dirty="0" smtClean="0">
                <a:solidFill>
                  <a:schemeClr val="bg1"/>
                </a:solidFill>
                <a:latin typeface="+mj-lt"/>
              </a:rPr>
              <a:t> </a:t>
            </a:r>
            <a:r>
              <a:rPr lang="fr-FR" sz="2200" dirty="0" err="1" smtClean="0">
                <a:solidFill>
                  <a:schemeClr val="bg1"/>
                </a:solidFill>
                <a:latin typeface="+mj-lt"/>
              </a:rPr>
              <a:t>biology</a:t>
            </a:r>
            <a:r>
              <a:rPr lang="fr-FR" sz="2200" dirty="0" smtClean="0">
                <a:solidFill>
                  <a:schemeClr val="bg1"/>
                </a:solidFill>
                <a:latin typeface="+mj-lt"/>
              </a:rPr>
              <a:t>) in 30 </a:t>
            </a:r>
            <a:r>
              <a:rPr lang="fr-FR" sz="2200" dirty="0" err="1" smtClean="0">
                <a:solidFill>
                  <a:schemeClr val="bg1"/>
                </a:solidFill>
                <a:latin typeface="+mj-lt"/>
              </a:rPr>
              <a:t>years</a:t>
            </a:r>
            <a:r>
              <a:rPr lang="fr-FR" sz="2200" dirty="0" smtClean="0">
                <a:solidFill>
                  <a:schemeClr val="bg1"/>
                </a:solidFill>
                <a:latin typeface="+mj-lt"/>
              </a:rPr>
              <a:t> of articles in </a:t>
            </a:r>
            <a:r>
              <a:rPr lang="fr-FR" sz="2200" i="1" dirty="0" err="1" smtClean="0">
                <a:solidFill>
                  <a:schemeClr val="bg1"/>
                </a:solidFill>
                <a:latin typeface="+mj-lt"/>
              </a:rPr>
              <a:t>Biology</a:t>
            </a:r>
            <a:r>
              <a:rPr lang="fr-FR" sz="2200" i="1" dirty="0" smtClean="0">
                <a:solidFill>
                  <a:schemeClr val="bg1"/>
                </a:solidFill>
                <a:latin typeface="+mj-lt"/>
              </a:rPr>
              <a:t> and </a:t>
            </a:r>
            <a:r>
              <a:rPr lang="fr-FR" sz="2200" i="1" dirty="0" err="1" smtClean="0">
                <a:solidFill>
                  <a:schemeClr val="bg1"/>
                </a:solidFill>
                <a:latin typeface="+mj-lt"/>
              </a:rPr>
              <a:t>Philosophy</a:t>
            </a:r>
            <a:r>
              <a:rPr lang="fr-FR" sz="2200" i="1" dirty="0" smtClean="0">
                <a:solidFill>
                  <a:schemeClr val="bg1"/>
                </a:solidFill>
                <a:latin typeface="+mj-lt"/>
              </a:rPr>
              <a:t> </a:t>
            </a:r>
            <a:r>
              <a:rPr lang="fr-FR" sz="2200" dirty="0" smtClean="0">
                <a:solidFill>
                  <a:schemeClr val="bg1"/>
                </a:solidFill>
                <a:latin typeface="+mj-lt"/>
              </a:rPr>
              <a:t>(1986-2003, 2003-2015)</a:t>
            </a:r>
          </a:p>
          <a:p>
            <a:pPr marL="0" indent="0" algn="just">
              <a:spcAft>
                <a:spcPts val="300"/>
              </a:spcAft>
              <a:buNone/>
              <a:defRPr/>
            </a:pPr>
            <a:endParaRPr lang="fr-FR" sz="1100" dirty="0" smtClean="0">
              <a:solidFill>
                <a:schemeClr val="bg1"/>
              </a:solidFill>
              <a:latin typeface="+mj-lt"/>
            </a:endParaRPr>
          </a:p>
          <a:p>
            <a:pPr algn="just">
              <a:spcAft>
                <a:spcPts val="300"/>
              </a:spcAft>
              <a:defRPr/>
            </a:pPr>
            <a:r>
              <a:rPr lang="en-US" sz="2200" dirty="0" smtClean="0">
                <a:solidFill>
                  <a:schemeClr val="bg1"/>
                </a:solidFill>
                <a:latin typeface="+mj-lt"/>
              </a:rPr>
              <a:t>“Traditionally</a:t>
            </a:r>
            <a:r>
              <a:rPr lang="en-US" sz="2200" dirty="0">
                <a:solidFill>
                  <a:schemeClr val="bg1"/>
                </a:solidFill>
                <a:latin typeface="+mj-lt"/>
              </a:rPr>
              <a:t>, evolution has been the focus of most philosophical attention. While it surely remains true that ‘nothing in biology makes sense except in light of evolution’ (</a:t>
            </a:r>
            <a:r>
              <a:rPr lang="en-US" sz="2200" dirty="0" err="1">
                <a:solidFill>
                  <a:schemeClr val="bg1"/>
                </a:solidFill>
                <a:latin typeface="+mj-lt"/>
              </a:rPr>
              <a:t>Dobzhansky</a:t>
            </a:r>
            <a:r>
              <a:rPr lang="en-US" sz="2200" dirty="0">
                <a:solidFill>
                  <a:schemeClr val="bg1"/>
                </a:solidFill>
                <a:latin typeface="+mj-lt"/>
              </a:rPr>
              <a:t>, 1973), this tradition within the philosophy of biology is myopic insofar as it ignores much - if not most - of the work in contemporary biology” </a:t>
            </a:r>
            <a:r>
              <a:rPr lang="en-US" sz="2100" dirty="0">
                <a:solidFill>
                  <a:schemeClr val="bg1"/>
                </a:solidFill>
                <a:latin typeface="+mj-lt"/>
              </a:rPr>
              <a:t>(Sarkar and </a:t>
            </a:r>
            <a:r>
              <a:rPr lang="en-US" sz="2100" dirty="0" err="1">
                <a:solidFill>
                  <a:schemeClr val="bg1"/>
                </a:solidFill>
                <a:latin typeface="+mj-lt"/>
              </a:rPr>
              <a:t>Plutynski</a:t>
            </a:r>
            <a:r>
              <a:rPr lang="en-US" sz="2100" dirty="0">
                <a:solidFill>
                  <a:schemeClr val="bg1"/>
                </a:solidFill>
                <a:latin typeface="+mj-lt"/>
              </a:rPr>
              <a:t> 2008, xviii).</a:t>
            </a:r>
            <a:endParaRPr lang="en-US" sz="2100" dirty="0" smtClean="0">
              <a:solidFill>
                <a:schemeClr val="bg1"/>
              </a:solidFill>
              <a:latin typeface="+mj-lt"/>
            </a:endParaRPr>
          </a:p>
        </p:txBody>
      </p:sp>
    </p:spTree>
    <p:extLst>
      <p:ext uri="{BB962C8B-B14F-4D97-AF65-F5344CB8AC3E}">
        <p14:creationId xmlns:p14="http://schemas.microsoft.com/office/powerpoint/2010/main" val="911619609"/>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670813" y="269776"/>
            <a:ext cx="7772400" cy="1143000"/>
          </a:xfrm>
        </p:spPr>
        <p:txBody>
          <a:bodyPr/>
          <a:lstStyle/>
          <a:p>
            <a:r>
              <a:rPr lang="en-US" sz="2800" dirty="0">
                <a:solidFill>
                  <a:srgbClr val="FF0000"/>
                </a:solidFill>
              </a:rPr>
              <a:t>&amp;</a:t>
            </a:r>
            <a:r>
              <a:rPr lang="en-US" sz="2800" dirty="0" smtClean="0">
                <a:solidFill>
                  <a:srgbClr val="FF0000"/>
                </a:solidFill>
              </a:rPr>
              <a:t>HPS and historical epistemology</a:t>
            </a:r>
          </a:p>
        </p:txBody>
      </p:sp>
      <p:sp>
        <p:nvSpPr>
          <p:cNvPr id="3" name="Espace réservé du contenu 2"/>
          <p:cNvSpPr>
            <a:spLocks noGrp="1"/>
          </p:cNvSpPr>
          <p:nvPr>
            <p:ph idx="1"/>
          </p:nvPr>
        </p:nvSpPr>
        <p:spPr>
          <a:xfrm>
            <a:off x="243577" y="1268760"/>
            <a:ext cx="8208911" cy="4544144"/>
          </a:xfrm>
        </p:spPr>
        <p:txBody>
          <a:bodyPr/>
          <a:lstStyle/>
          <a:p>
            <a:pPr algn="just">
              <a:spcAft>
                <a:spcPts val="300"/>
              </a:spcAft>
              <a:buSzPct val="110000"/>
              <a:defRPr/>
            </a:pPr>
            <a:r>
              <a:rPr lang="en-US" sz="2100" dirty="0" smtClean="0">
                <a:solidFill>
                  <a:schemeClr val="bg1"/>
                </a:solidFill>
                <a:latin typeface="+mj-lt"/>
              </a:rPr>
              <a:t>“a theory of knowledge without reference to epistemology would be a meditation on the void ... an epistemology without any relation to the history of science would be a wholly superfluous clone of the science which it claims to discuss.” </a:t>
            </a:r>
            <a:r>
              <a:rPr lang="en-US" sz="2000" dirty="0" smtClean="0">
                <a:solidFill>
                  <a:schemeClr val="bg1"/>
                </a:solidFill>
                <a:latin typeface="+mj-lt"/>
              </a:rPr>
              <a:t>(Canguilhem 1968, 11-12)</a:t>
            </a:r>
          </a:p>
          <a:p>
            <a:pPr marL="0" indent="0" algn="just">
              <a:spcAft>
                <a:spcPts val="300"/>
              </a:spcAft>
              <a:buNone/>
              <a:defRPr/>
            </a:pPr>
            <a:endParaRPr lang="en-US" sz="500" dirty="0" smtClean="0">
              <a:solidFill>
                <a:schemeClr val="bg1"/>
              </a:solidFill>
              <a:latin typeface="+mj-lt"/>
            </a:endParaRPr>
          </a:p>
          <a:p>
            <a:pPr algn="just">
              <a:spcAft>
                <a:spcPts val="300"/>
              </a:spcAft>
              <a:buSzPct val="110000"/>
              <a:defRPr/>
            </a:pPr>
            <a:r>
              <a:rPr lang="en-US" sz="2100" dirty="0" smtClean="0">
                <a:solidFill>
                  <a:schemeClr val="bg1"/>
                </a:solidFill>
                <a:latin typeface="+mj-lt"/>
              </a:rPr>
              <a:t>“Good HPS is not just history of science into which some philosophy of science may enter, or philosophy of science into which some history of science may enter.</a:t>
            </a:r>
            <a:r>
              <a:rPr lang="en-US" sz="2100" i="1" dirty="0" smtClean="0">
                <a:solidFill>
                  <a:schemeClr val="bg1"/>
                </a:solidFill>
                <a:latin typeface="+mj-lt"/>
              </a:rPr>
              <a:t> It is work that is both historical and philosophical at the same time</a:t>
            </a:r>
            <a:r>
              <a:rPr lang="en-US" sz="2100" dirty="0" smtClean="0">
                <a:solidFill>
                  <a:schemeClr val="bg1"/>
                </a:solidFill>
                <a:latin typeface="+mj-lt"/>
              </a:rPr>
              <a:t>. The founding insight of the modern discipline of HPS is that history and philosophy have a special affinity and one can effectively advance both simultaneously” (my emphasis) </a:t>
            </a:r>
            <a:r>
              <a:rPr lang="en-US" sz="2000" dirty="0" smtClean="0">
                <a:solidFill>
                  <a:schemeClr val="bg1"/>
                </a:solidFill>
                <a:latin typeface="+mj-lt"/>
              </a:rPr>
              <a:t>(&amp;HPS2, U. of Notre Dame, 2009).</a:t>
            </a:r>
          </a:p>
          <a:p>
            <a:pPr marL="0" indent="0" algn="just">
              <a:spcAft>
                <a:spcPts val="300"/>
              </a:spcAft>
              <a:buNone/>
              <a:defRPr/>
            </a:pPr>
            <a:endParaRPr lang="en-US" sz="600" dirty="0" smtClean="0">
              <a:solidFill>
                <a:schemeClr val="bg1"/>
              </a:solidFill>
              <a:latin typeface="+mj-lt"/>
            </a:endParaRPr>
          </a:p>
          <a:p>
            <a:pPr algn="just">
              <a:spcAft>
                <a:spcPts val="300"/>
              </a:spcAft>
              <a:defRPr/>
            </a:pPr>
            <a:r>
              <a:rPr lang="en-US" sz="2100" dirty="0" smtClean="0">
                <a:solidFill>
                  <a:schemeClr val="bg1"/>
                </a:solidFill>
                <a:latin typeface="+mj-lt"/>
              </a:rPr>
              <a:t>“forcing the concept to show itself, in the history of science” </a:t>
            </a:r>
            <a:r>
              <a:rPr lang="en-US" sz="2000" dirty="0" smtClean="0">
                <a:solidFill>
                  <a:schemeClr val="bg1"/>
                </a:solidFill>
                <a:latin typeface="+mj-lt"/>
              </a:rPr>
              <a:t>(</a:t>
            </a:r>
            <a:r>
              <a:rPr lang="en-US" sz="2000" dirty="0" err="1" smtClean="0">
                <a:solidFill>
                  <a:schemeClr val="bg1"/>
                </a:solidFill>
                <a:latin typeface="+mj-lt"/>
              </a:rPr>
              <a:t>Gayon</a:t>
            </a:r>
            <a:r>
              <a:rPr lang="en-US" sz="2000" dirty="0" smtClean="0">
                <a:solidFill>
                  <a:schemeClr val="bg1"/>
                </a:solidFill>
                <a:latin typeface="+mj-lt"/>
              </a:rPr>
              <a:t> 1995, 464-465) </a:t>
            </a:r>
          </a:p>
        </p:txBody>
      </p:sp>
    </p:spTree>
    <p:extLst>
      <p:ext uri="{BB962C8B-B14F-4D97-AF65-F5344CB8AC3E}">
        <p14:creationId xmlns:p14="http://schemas.microsoft.com/office/powerpoint/2010/main" val="2498234084"/>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sz="2800" b="1" dirty="0" smtClean="0">
                <a:solidFill>
                  <a:srgbClr val="FF0000"/>
                </a:solidFill>
              </a:rPr>
              <a:t>Three conditions for the emergence of biology:</a:t>
            </a:r>
          </a:p>
        </p:txBody>
      </p:sp>
      <p:sp>
        <p:nvSpPr>
          <p:cNvPr id="3" name="Espace réservé du contenu 2"/>
          <p:cNvSpPr>
            <a:spLocks noGrp="1"/>
          </p:cNvSpPr>
          <p:nvPr>
            <p:ph idx="1"/>
          </p:nvPr>
        </p:nvSpPr>
        <p:spPr>
          <a:xfrm>
            <a:off x="685800" y="2060848"/>
            <a:ext cx="7772400" cy="4114800"/>
          </a:xfrm>
        </p:spPr>
        <p:txBody>
          <a:bodyPr/>
          <a:lstStyle/>
          <a:p>
            <a:pPr>
              <a:lnSpc>
                <a:spcPct val="120000"/>
              </a:lnSpc>
              <a:spcAft>
                <a:spcPts val="300"/>
              </a:spcAft>
              <a:buSzPct val="115000"/>
              <a:buFont typeface="Lucida Sans" panose="020B0602030504020204" pitchFamily="34" charset="0"/>
              <a:buChar char="◊"/>
              <a:defRPr/>
            </a:pPr>
            <a:r>
              <a:rPr lang="en-US" sz="2400" dirty="0" smtClean="0">
                <a:solidFill>
                  <a:schemeClr val="bg1"/>
                </a:solidFill>
                <a:latin typeface="+mj-lt"/>
              </a:rPr>
              <a:t>‘phenomena’ (embryogenesis, monsters </a:t>
            </a:r>
            <a:r>
              <a:rPr lang="en-US" sz="2400" dirty="0" err="1" smtClean="0">
                <a:solidFill>
                  <a:schemeClr val="bg1"/>
                </a:solidFill>
                <a:latin typeface="+mj-lt"/>
              </a:rPr>
              <a:t>etc</a:t>
            </a:r>
            <a:r>
              <a:rPr lang="en-US" sz="2400" dirty="0" smtClean="0">
                <a:solidFill>
                  <a:schemeClr val="bg1"/>
                </a:solidFill>
                <a:latin typeface="+mj-lt"/>
              </a:rPr>
              <a:t>)</a:t>
            </a:r>
          </a:p>
          <a:p>
            <a:pPr>
              <a:lnSpc>
                <a:spcPct val="120000"/>
              </a:lnSpc>
              <a:spcAft>
                <a:spcPts val="300"/>
              </a:spcAft>
              <a:buSzPct val="115000"/>
              <a:buFont typeface="Lucida Sans" panose="020B0602030504020204" pitchFamily="34" charset="0"/>
              <a:buChar char="◊"/>
              <a:defRPr/>
            </a:pPr>
            <a:r>
              <a:rPr lang="en-US" sz="2400" dirty="0" smtClean="0">
                <a:solidFill>
                  <a:schemeClr val="bg1"/>
                </a:solidFill>
                <a:latin typeface="+mj-lt"/>
              </a:rPr>
              <a:t>‘taxonomy’ (natural history, classification)</a:t>
            </a:r>
          </a:p>
          <a:p>
            <a:pPr>
              <a:lnSpc>
                <a:spcPct val="120000"/>
              </a:lnSpc>
              <a:spcAft>
                <a:spcPts val="300"/>
              </a:spcAft>
              <a:buSzPct val="115000"/>
              <a:buFont typeface="Lucida Sans" panose="020B0602030504020204" pitchFamily="34" charset="0"/>
              <a:buChar char="◊"/>
              <a:defRPr/>
            </a:pPr>
            <a:r>
              <a:rPr lang="en-US" sz="2400" dirty="0" smtClean="0">
                <a:solidFill>
                  <a:schemeClr val="bg1"/>
                </a:solidFill>
                <a:latin typeface="+mj-lt"/>
              </a:rPr>
              <a:t>‘definition’ / criteria (what is life?)</a:t>
            </a:r>
          </a:p>
          <a:p>
            <a:pPr>
              <a:lnSpc>
                <a:spcPct val="120000"/>
              </a:lnSpc>
              <a:spcAft>
                <a:spcPts val="300"/>
              </a:spcAft>
              <a:buSzPct val="115000"/>
              <a:buFont typeface="Lucida Sans" panose="020B0602030504020204" pitchFamily="34" charset="0"/>
              <a:buChar char="◊"/>
              <a:defRPr/>
            </a:pPr>
            <a:endParaRPr lang="en-US" sz="2400" dirty="0">
              <a:solidFill>
                <a:schemeClr val="bg1"/>
              </a:solidFill>
            </a:endParaRPr>
          </a:p>
        </p:txBody>
      </p:sp>
    </p:spTree>
    <p:extLst>
      <p:ext uri="{BB962C8B-B14F-4D97-AF65-F5344CB8AC3E}">
        <p14:creationId xmlns:p14="http://schemas.microsoft.com/office/powerpoint/2010/main" val="1692658740"/>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5" name="Picture 3"/>
          <p:cNvPicPr>
            <a:picLocks noChangeAspect="1" noChangeArrowheads="1"/>
          </p:cNvPicPr>
          <p:nvPr/>
        </p:nvPicPr>
        <p:blipFill>
          <a:blip r:embed="rId3" cstate="print">
            <a:lum bright="-54000" contrast="-12000"/>
          </a:blip>
          <a:srcRect l="5677" t="4912" r="9929" b="8215"/>
          <a:stretch>
            <a:fillRect/>
          </a:stretch>
        </p:blipFill>
        <p:spPr bwMode="auto">
          <a:xfrm>
            <a:off x="539552" y="1484784"/>
            <a:ext cx="3550397" cy="4536618"/>
          </a:xfrm>
          <a:prstGeom prst="rect">
            <a:avLst/>
          </a:prstGeom>
          <a:noFill/>
          <a:ln w="9525">
            <a:noFill/>
            <a:miter lim="800000"/>
            <a:headEnd/>
            <a:tailEnd/>
          </a:ln>
          <a:effectLst>
            <a:outerShdw blurRad="50800" dist="50800" dir="5400000" algn="ctr" rotWithShape="0">
              <a:schemeClr val="accent1">
                <a:lumMod val="40000"/>
                <a:lumOff val="60000"/>
              </a:schemeClr>
            </a:outerShdw>
          </a:effectLst>
          <a:scene3d>
            <a:camera prst="orthographicFront"/>
            <a:lightRig rig="threePt" dir="t"/>
          </a:scene3d>
          <a:sp3d>
            <a:bevelT prst="slope"/>
          </a:sp3d>
        </p:spPr>
      </p:pic>
      <p:sp>
        <p:nvSpPr>
          <p:cNvPr id="56325" name="Rectangle 9"/>
          <p:cNvSpPr>
            <a:spLocks noChangeArrowheads="1"/>
          </p:cNvSpPr>
          <p:nvPr/>
        </p:nvSpPr>
        <p:spPr bwMode="auto">
          <a:xfrm>
            <a:off x="323528" y="6243330"/>
            <a:ext cx="4429125" cy="400050"/>
          </a:xfrm>
          <a:prstGeom prst="rect">
            <a:avLst/>
          </a:prstGeom>
          <a:noFill/>
          <a:ln w="9525">
            <a:noFill/>
            <a:miter lim="800000"/>
            <a:headEnd/>
            <a:tailEnd/>
          </a:ln>
        </p:spPr>
        <p:txBody>
          <a:bodyPr>
            <a:spAutoFit/>
          </a:bodyPr>
          <a:lstStyle/>
          <a:p>
            <a:pPr>
              <a:defRPr/>
            </a:pPr>
            <a:r>
              <a:rPr lang="en-US" sz="2000" dirty="0">
                <a:solidFill>
                  <a:schemeClr val="bg1"/>
                </a:solidFill>
                <a:latin typeface="Lucida Sans" panose="020B0602030504020204" pitchFamily="34" charset="0"/>
              </a:rPr>
              <a:t>Aldrovandi’s ‘Elephant Boy’, 1642</a:t>
            </a:r>
          </a:p>
        </p:txBody>
      </p:sp>
      <p:sp>
        <p:nvSpPr>
          <p:cNvPr id="21" name="TextBox 20"/>
          <p:cNvSpPr txBox="1"/>
          <p:nvPr/>
        </p:nvSpPr>
        <p:spPr>
          <a:xfrm>
            <a:off x="1403648" y="258023"/>
            <a:ext cx="6357937" cy="538162"/>
          </a:xfrm>
          <a:prstGeom prst="rect">
            <a:avLst/>
          </a:prstGeom>
          <a:noFill/>
        </p:spPr>
        <p:txBody>
          <a:bodyPr>
            <a:spAutoFit/>
          </a:bodyPr>
          <a:lstStyle/>
          <a:p>
            <a:pPr algn="ctr">
              <a:defRPr/>
            </a:pPr>
            <a:r>
              <a:rPr lang="en-US" sz="2900" b="1" spc="300" dirty="0">
                <a:solidFill>
                  <a:srgbClr val="FF0000"/>
                </a:solidFill>
                <a:latin typeface="Lucida Sans" panose="020B0602030504020204" pitchFamily="34" charset="0"/>
              </a:rPr>
              <a:t>‘Life’ is full of monsters</a:t>
            </a:r>
          </a:p>
        </p:txBody>
      </p:sp>
      <p:pic>
        <p:nvPicPr>
          <p:cNvPr id="2" name="Imag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64088" y="1454060"/>
            <a:ext cx="3099817" cy="4645071"/>
          </a:xfrm>
          <a:prstGeom prst="rect">
            <a:avLst/>
          </a:prstGeom>
        </p:spPr>
      </p:pic>
      <p:sp>
        <p:nvSpPr>
          <p:cNvPr id="3" name="Espace réservé du numéro de diapositive 2"/>
          <p:cNvSpPr>
            <a:spLocks noGrp="1"/>
          </p:cNvSpPr>
          <p:nvPr>
            <p:ph type="sldNum" sz="quarter" idx="12"/>
          </p:nvPr>
        </p:nvSpPr>
        <p:spPr/>
        <p:txBody>
          <a:bodyPr/>
          <a:lstStyle/>
          <a:p>
            <a:pPr>
              <a:defRPr/>
            </a:pPr>
            <a:fld id="{6D5BEAD7-F94D-41AC-A28E-636982C3A6C0}" type="slidenum">
              <a:rPr lang="en-US" smtClean="0"/>
              <a:pPr>
                <a:defRPr/>
              </a:pPr>
              <a:t>7</a:t>
            </a:fld>
            <a:endParaRPr lang="en-US"/>
          </a:p>
        </p:txBody>
      </p:sp>
    </p:spTree>
    <p:extLst>
      <p:ext uri="{BB962C8B-B14F-4D97-AF65-F5344CB8AC3E}">
        <p14:creationId xmlns:p14="http://schemas.microsoft.com/office/powerpoint/2010/main" val="1280833925"/>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395536" y="332656"/>
            <a:ext cx="8132440" cy="1143000"/>
          </a:xfrm>
        </p:spPr>
        <p:txBody>
          <a:bodyPr/>
          <a:lstStyle/>
          <a:p>
            <a:r>
              <a:rPr lang="en-US" sz="2800" b="1" dirty="0" smtClean="0">
                <a:solidFill>
                  <a:srgbClr val="FF0000"/>
                </a:solidFill>
              </a:rPr>
              <a:t>“Do you see this egg?”</a:t>
            </a:r>
          </a:p>
        </p:txBody>
      </p:sp>
      <p:sp>
        <p:nvSpPr>
          <p:cNvPr id="3" name="Espace réservé du contenu 2"/>
          <p:cNvSpPr>
            <a:spLocks noGrp="1"/>
          </p:cNvSpPr>
          <p:nvPr>
            <p:ph idx="1"/>
          </p:nvPr>
        </p:nvSpPr>
        <p:spPr>
          <a:xfrm>
            <a:off x="395536" y="1494415"/>
            <a:ext cx="7992888" cy="4876800"/>
          </a:xfrm>
        </p:spPr>
        <p:txBody>
          <a:bodyPr>
            <a:noAutofit/>
          </a:bodyPr>
          <a:lstStyle/>
          <a:p>
            <a:pPr algn="just">
              <a:lnSpc>
                <a:spcPct val="110000"/>
              </a:lnSpc>
              <a:buNone/>
              <a:defRPr/>
            </a:pPr>
            <a:r>
              <a:rPr lang="en-US" sz="2100" dirty="0" smtClean="0">
                <a:solidFill>
                  <a:schemeClr val="bg1"/>
                </a:solidFill>
                <a:latin typeface="+mj-lt"/>
              </a:rPr>
              <a:t>	“</a:t>
            </a:r>
            <a:r>
              <a:rPr lang="en-US" sz="2100" dirty="0">
                <a:solidFill>
                  <a:schemeClr val="bg1"/>
                </a:solidFill>
                <a:latin typeface="+mj-lt"/>
              </a:rPr>
              <a:t>A vitalist, I would suggest, is someone who is led to reflect on the nature of life more because of the contemplation of an egg than because she has handled a hoist or a bellows” (Canguilhem 1980, 88</a:t>
            </a:r>
            <a:r>
              <a:rPr lang="en-US" sz="2100" dirty="0" smtClean="0">
                <a:solidFill>
                  <a:schemeClr val="bg1"/>
                </a:solidFill>
                <a:latin typeface="+mj-lt"/>
              </a:rPr>
              <a:t>)</a:t>
            </a:r>
          </a:p>
          <a:p>
            <a:pPr algn="just">
              <a:lnSpc>
                <a:spcPct val="110000"/>
              </a:lnSpc>
              <a:buNone/>
              <a:defRPr/>
            </a:pPr>
            <a:endParaRPr lang="en-US" sz="1050" dirty="0">
              <a:solidFill>
                <a:schemeClr val="bg1"/>
              </a:solidFill>
              <a:latin typeface="+mj-lt"/>
            </a:endParaRPr>
          </a:p>
          <a:p>
            <a:pPr algn="just">
              <a:lnSpc>
                <a:spcPct val="110000"/>
              </a:lnSpc>
              <a:buNone/>
              <a:defRPr/>
            </a:pPr>
            <a:r>
              <a:rPr lang="en-US" sz="2100" dirty="0" smtClean="0">
                <a:solidFill>
                  <a:schemeClr val="bg1"/>
                </a:solidFill>
                <a:latin typeface="+mj-lt"/>
              </a:rPr>
              <a:t>	“Do you see this egg? With this you can overthrow all the schools of theology, all the churches of the world. What is this egg? An </a:t>
            </a:r>
            <a:r>
              <a:rPr lang="en-US" sz="2100" dirty="0" err="1" smtClean="0">
                <a:solidFill>
                  <a:schemeClr val="bg1"/>
                </a:solidFill>
                <a:latin typeface="+mj-lt"/>
              </a:rPr>
              <a:t>unsensing</a:t>
            </a:r>
            <a:r>
              <a:rPr lang="en-US" sz="2100" dirty="0" smtClean="0">
                <a:solidFill>
                  <a:schemeClr val="bg1"/>
                </a:solidFill>
                <a:latin typeface="+mj-lt"/>
              </a:rPr>
              <a:t> mass, prior to the introduction of the seed [</a:t>
            </a:r>
            <a:r>
              <a:rPr lang="en-US" sz="2100" dirty="0" err="1" smtClean="0">
                <a:solidFill>
                  <a:schemeClr val="bg1"/>
                </a:solidFill>
                <a:latin typeface="+mj-lt"/>
              </a:rPr>
              <a:t>germe</a:t>
            </a:r>
            <a:r>
              <a:rPr lang="en-US" sz="2100" dirty="0" smtClean="0">
                <a:solidFill>
                  <a:schemeClr val="bg1"/>
                </a:solidFill>
                <a:latin typeface="+mj-lt"/>
              </a:rPr>
              <a:t>]; and after the seed has been introduced, what is it then? Still an </a:t>
            </a:r>
            <a:r>
              <a:rPr lang="en-US" sz="2100" dirty="0" err="1" smtClean="0">
                <a:solidFill>
                  <a:schemeClr val="bg1"/>
                </a:solidFill>
                <a:latin typeface="+mj-lt"/>
              </a:rPr>
              <a:t>unsensing</a:t>
            </a:r>
            <a:r>
              <a:rPr lang="en-US" sz="2100" dirty="0" smtClean="0">
                <a:solidFill>
                  <a:schemeClr val="bg1"/>
                </a:solidFill>
                <a:latin typeface="+mj-lt"/>
              </a:rPr>
              <a:t> mass, for the seed itself is merely an inert, crude fluid. How will this mass develop into a different [level of] </a:t>
            </a:r>
            <a:r>
              <a:rPr lang="en-US" sz="2100" dirty="0" err="1" smtClean="0">
                <a:solidFill>
                  <a:schemeClr val="bg1"/>
                </a:solidFill>
                <a:latin typeface="+mj-lt"/>
              </a:rPr>
              <a:t>organisation</a:t>
            </a:r>
            <a:r>
              <a:rPr lang="en-US" sz="2100" dirty="0" smtClean="0">
                <a:solidFill>
                  <a:schemeClr val="bg1"/>
                </a:solidFill>
                <a:latin typeface="+mj-lt"/>
              </a:rPr>
              <a:t>, to sensitivity and life? By means of heat. And what will produce the heat? Motion” (Diderot 1994, 618).</a:t>
            </a:r>
          </a:p>
        </p:txBody>
      </p:sp>
    </p:spTree>
    <p:extLst>
      <p:ext uri="{BB962C8B-B14F-4D97-AF65-F5344CB8AC3E}">
        <p14:creationId xmlns:p14="http://schemas.microsoft.com/office/powerpoint/2010/main" val="403009467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685800" y="332656"/>
            <a:ext cx="7772400" cy="1143000"/>
          </a:xfrm>
        </p:spPr>
        <p:txBody>
          <a:bodyPr/>
          <a:lstStyle/>
          <a:p>
            <a:r>
              <a:rPr lang="en-US" sz="2800" b="1" dirty="0" smtClean="0">
                <a:solidFill>
                  <a:srgbClr val="FF0000"/>
                </a:solidFill>
              </a:rPr>
              <a:t>Natural history 1</a:t>
            </a:r>
            <a:endParaRPr lang="en-US" sz="2800" b="1" dirty="0" smtClean="0">
              <a:solidFill>
                <a:schemeClr val="bg1"/>
              </a:solidFill>
            </a:endParaRPr>
          </a:p>
        </p:txBody>
      </p:sp>
      <p:sp>
        <p:nvSpPr>
          <p:cNvPr id="3" name="Espace réservé du contenu 2"/>
          <p:cNvSpPr>
            <a:spLocks noGrp="1"/>
          </p:cNvSpPr>
          <p:nvPr>
            <p:ph idx="1"/>
          </p:nvPr>
        </p:nvSpPr>
        <p:spPr>
          <a:xfrm>
            <a:off x="323529" y="1461236"/>
            <a:ext cx="8134672" cy="4916760"/>
          </a:xfrm>
        </p:spPr>
        <p:txBody>
          <a:bodyPr/>
          <a:lstStyle/>
          <a:p>
            <a:pPr algn="just">
              <a:spcAft>
                <a:spcPts val="600"/>
              </a:spcAft>
              <a:defRPr/>
            </a:pPr>
            <a:r>
              <a:rPr lang="en-US" sz="2100" b="1" dirty="0" smtClean="0">
                <a:solidFill>
                  <a:schemeClr val="bg1"/>
                </a:solidFill>
                <a:effectLst>
                  <a:outerShdw blurRad="38100" dist="38100" dir="2700000" algn="tl">
                    <a:srgbClr val="000000">
                      <a:alpha val="43137"/>
                    </a:srgbClr>
                  </a:outerShdw>
                </a:effectLst>
                <a:latin typeface="+mj-lt"/>
              </a:rPr>
              <a:t>Diderot</a:t>
            </a:r>
            <a:r>
              <a:rPr lang="en-US" sz="2100" dirty="0" smtClean="0">
                <a:solidFill>
                  <a:schemeClr val="bg1"/>
                </a:solidFill>
                <a:effectLst>
                  <a:outerShdw blurRad="38100" dist="38100" dir="2700000" algn="tl">
                    <a:srgbClr val="000000">
                      <a:alpha val="43137"/>
                    </a:srgbClr>
                  </a:outerShdw>
                </a:effectLst>
                <a:latin typeface="+mj-lt"/>
              </a:rPr>
              <a:t>: “We </a:t>
            </a:r>
            <a:r>
              <a:rPr lang="en-US" sz="2100" dirty="0">
                <a:solidFill>
                  <a:schemeClr val="bg1"/>
                </a:solidFill>
                <a:effectLst>
                  <a:outerShdw blurRad="38100" dist="38100" dir="2700000" algn="tl">
                    <a:srgbClr val="000000">
                      <a:alpha val="43137"/>
                    </a:srgbClr>
                  </a:outerShdw>
                </a:effectLst>
                <a:latin typeface="+mj-lt"/>
              </a:rPr>
              <a:t>are on the verge of a great revolution in the sciences. Given the taste people seem to have for morals, </a:t>
            </a:r>
            <a:r>
              <a:rPr lang="en-US" sz="2100" i="1" dirty="0">
                <a:solidFill>
                  <a:schemeClr val="bg1"/>
                </a:solidFill>
                <a:effectLst>
                  <a:outerShdw blurRad="38100" dist="38100" dir="2700000" algn="tl">
                    <a:srgbClr val="000000">
                      <a:alpha val="43137"/>
                    </a:srgbClr>
                  </a:outerShdw>
                </a:effectLst>
                <a:latin typeface="+mj-lt"/>
              </a:rPr>
              <a:t>belles-lettres</a:t>
            </a:r>
            <a:r>
              <a:rPr lang="en-US" sz="2100" dirty="0">
                <a:solidFill>
                  <a:schemeClr val="bg1"/>
                </a:solidFill>
                <a:effectLst>
                  <a:outerShdw blurRad="38100" dist="38100" dir="2700000" algn="tl">
                    <a:srgbClr val="000000">
                      <a:alpha val="43137"/>
                    </a:srgbClr>
                  </a:outerShdw>
                </a:effectLst>
                <a:latin typeface="+mj-lt"/>
              </a:rPr>
              <a:t>, the history of nature and experimental physics, I dare say that before </a:t>
            </a:r>
            <a:r>
              <a:rPr lang="en-US" sz="2100" dirty="0" smtClean="0">
                <a:solidFill>
                  <a:schemeClr val="bg1"/>
                </a:solidFill>
                <a:effectLst>
                  <a:outerShdw blurRad="38100" dist="38100" dir="2700000" algn="tl">
                    <a:srgbClr val="000000">
                      <a:alpha val="43137"/>
                    </a:srgbClr>
                  </a:outerShdw>
                </a:effectLst>
                <a:latin typeface="+mj-lt"/>
              </a:rPr>
              <a:t>100 years</a:t>
            </a:r>
            <a:r>
              <a:rPr lang="en-US" sz="2100" dirty="0">
                <a:solidFill>
                  <a:schemeClr val="bg1"/>
                </a:solidFill>
                <a:effectLst>
                  <a:outerShdw blurRad="38100" dist="38100" dir="2700000" algn="tl">
                    <a:srgbClr val="000000">
                      <a:alpha val="43137"/>
                    </a:srgbClr>
                  </a:outerShdw>
                </a:effectLst>
                <a:latin typeface="+mj-lt"/>
              </a:rPr>
              <a:t>, there will not be more than three great geometricians remaining in Europe. The science will stop short where the </a:t>
            </a:r>
            <a:r>
              <a:rPr lang="en-US" sz="2100" dirty="0" err="1">
                <a:solidFill>
                  <a:schemeClr val="bg1"/>
                </a:solidFill>
                <a:effectLst>
                  <a:outerShdw blurRad="38100" dist="38100" dir="2700000" algn="tl">
                    <a:srgbClr val="000000">
                      <a:alpha val="43137"/>
                    </a:srgbClr>
                  </a:outerShdw>
                </a:effectLst>
                <a:latin typeface="+mj-lt"/>
              </a:rPr>
              <a:t>Bernoullis</a:t>
            </a:r>
            <a:r>
              <a:rPr lang="en-US" sz="2100" dirty="0">
                <a:solidFill>
                  <a:schemeClr val="bg1"/>
                </a:solidFill>
                <a:effectLst>
                  <a:outerShdw blurRad="38100" dist="38100" dir="2700000" algn="tl">
                    <a:srgbClr val="000000">
                      <a:alpha val="43137"/>
                    </a:srgbClr>
                  </a:outerShdw>
                </a:effectLst>
                <a:latin typeface="+mj-lt"/>
              </a:rPr>
              <a:t>, the </a:t>
            </a:r>
            <a:r>
              <a:rPr lang="en-US" sz="2100" dirty="0" err="1">
                <a:solidFill>
                  <a:schemeClr val="bg1"/>
                </a:solidFill>
                <a:effectLst>
                  <a:outerShdw blurRad="38100" dist="38100" dir="2700000" algn="tl">
                    <a:srgbClr val="000000">
                      <a:alpha val="43137"/>
                    </a:srgbClr>
                  </a:outerShdw>
                </a:effectLst>
                <a:latin typeface="+mj-lt"/>
              </a:rPr>
              <a:t>Eulers</a:t>
            </a:r>
            <a:r>
              <a:rPr lang="en-US" sz="2100" dirty="0">
                <a:solidFill>
                  <a:schemeClr val="bg1"/>
                </a:solidFill>
                <a:effectLst>
                  <a:outerShdw blurRad="38100" dist="38100" dir="2700000" algn="tl">
                    <a:srgbClr val="000000">
                      <a:alpha val="43137"/>
                    </a:srgbClr>
                  </a:outerShdw>
                </a:effectLst>
                <a:latin typeface="+mj-lt"/>
              </a:rPr>
              <a:t>, the Maupertuis, the </a:t>
            </a:r>
            <a:r>
              <a:rPr lang="en-US" sz="2100" dirty="0" err="1" smtClean="0">
                <a:solidFill>
                  <a:schemeClr val="bg1"/>
                </a:solidFill>
                <a:effectLst>
                  <a:outerShdw blurRad="38100" dist="38100" dir="2700000" algn="tl">
                    <a:srgbClr val="000000">
                      <a:alpha val="43137"/>
                    </a:srgbClr>
                  </a:outerShdw>
                </a:effectLst>
                <a:latin typeface="+mj-lt"/>
              </a:rPr>
              <a:t>Clairauts</a:t>
            </a:r>
            <a:r>
              <a:rPr lang="en-US" sz="2100" dirty="0" smtClean="0">
                <a:solidFill>
                  <a:schemeClr val="bg1"/>
                </a:solidFill>
                <a:effectLst>
                  <a:outerShdw blurRad="38100" dist="38100" dir="2700000" algn="tl">
                    <a:srgbClr val="000000">
                      <a:alpha val="43137"/>
                    </a:srgbClr>
                  </a:outerShdw>
                </a:effectLst>
                <a:latin typeface="+mj-lt"/>
              </a:rPr>
              <a:t>, </a:t>
            </a:r>
            <a:r>
              <a:rPr lang="en-US" sz="2100" dirty="0">
                <a:solidFill>
                  <a:schemeClr val="bg1"/>
                </a:solidFill>
                <a:effectLst>
                  <a:outerShdw blurRad="38100" dist="38100" dir="2700000" algn="tl">
                    <a:srgbClr val="000000">
                      <a:alpha val="43137"/>
                    </a:srgbClr>
                  </a:outerShdw>
                </a:effectLst>
                <a:latin typeface="+mj-lt"/>
              </a:rPr>
              <a:t>the </a:t>
            </a:r>
            <a:r>
              <a:rPr lang="en-US" sz="2100" dirty="0" err="1">
                <a:solidFill>
                  <a:schemeClr val="bg1"/>
                </a:solidFill>
                <a:effectLst>
                  <a:outerShdw blurRad="38100" dist="38100" dir="2700000" algn="tl">
                    <a:srgbClr val="000000">
                      <a:alpha val="43137"/>
                    </a:srgbClr>
                  </a:outerShdw>
                </a:effectLst>
                <a:latin typeface="+mj-lt"/>
              </a:rPr>
              <a:t>Fontaines</a:t>
            </a:r>
            <a:r>
              <a:rPr lang="en-US" sz="2100" dirty="0">
                <a:solidFill>
                  <a:schemeClr val="bg1"/>
                </a:solidFill>
                <a:effectLst>
                  <a:outerShdw blurRad="38100" dist="38100" dir="2700000" algn="tl">
                    <a:srgbClr val="000000">
                      <a:alpha val="43137"/>
                    </a:srgbClr>
                  </a:outerShdw>
                </a:effectLst>
                <a:latin typeface="+mj-lt"/>
              </a:rPr>
              <a:t> and the </a:t>
            </a:r>
            <a:r>
              <a:rPr lang="en-US" sz="2100" dirty="0" err="1">
                <a:solidFill>
                  <a:schemeClr val="bg1"/>
                </a:solidFill>
                <a:effectLst>
                  <a:outerShdw blurRad="38100" dist="38100" dir="2700000" algn="tl">
                    <a:srgbClr val="000000">
                      <a:alpha val="43137"/>
                    </a:srgbClr>
                  </a:outerShdw>
                </a:effectLst>
                <a:latin typeface="+mj-lt"/>
              </a:rPr>
              <a:t>D’Alemberts</a:t>
            </a:r>
            <a:r>
              <a:rPr lang="en-US" sz="2100" dirty="0">
                <a:solidFill>
                  <a:schemeClr val="bg1"/>
                </a:solidFill>
                <a:effectLst>
                  <a:outerShdw blurRad="38100" dist="38100" dir="2700000" algn="tl">
                    <a:srgbClr val="000000">
                      <a:alpha val="43137"/>
                    </a:srgbClr>
                  </a:outerShdw>
                </a:effectLst>
                <a:latin typeface="+mj-lt"/>
              </a:rPr>
              <a:t> will have left</a:t>
            </a:r>
            <a:r>
              <a:rPr lang="en-US" sz="2100" dirty="0" smtClean="0">
                <a:solidFill>
                  <a:schemeClr val="bg1"/>
                </a:solidFill>
                <a:effectLst>
                  <a:outerShdw blurRad="38100" dist="38100" dir="2700000" algn="tl">
                    <a:srgbClr val="000000">
                      <a:alpha val="43137"/>
                    </a:srgbClr>
                  </a:outerShdw>
                </a:effectLst>
                <a:latin typeface="+mj-lt"/>
              </a:rPr>
              <a:t>...  </a:t>
            </a:r>
            <a:r>
              <a:rPr lang="en-US" sz="2100" dirty="0">
                <a:solidFill>
                  <a:schemeClr val="bg1"/>
                </a:solidFill>
                <a:effectLst>
                  <a:outerShdw blurRad="38100" dist="38100" dir="2700000" algn="tl">
                    <a:srgbClr val="000000">
                      <a:alpha val="43137"/>
                    </a:srgbClr>
                  </a:outerShdw>
                </a:effectLst>
                <a:latin typeface="+mj-lt"/>
              </a:rPr>
              <a:t>We will not go </a:t>
            </a:r>
            <a:r>
              <a:rPr lang="en-US" sz="2100" dirty="0" smtClean="0">
                <a:solidFill>
                  <a:schemeClr val="bg1"/>
                </a:solidFill>
                <a:effectLst>
                  <a:outerShdw blurRad="38100" dist="38100" dir="2700000" algn="tl">
                    <a:srgbClr val="000000">
                      <a:alpha val="43137"/>
                    </a:srgbClr>
                  </a:outerShdw>
                </a:effectLst>
                <a:latin typeface="+mj-lt"/>
              </a:rPr>
              <a:t>beyond </a:t>
            </a:r>
            <a:r>
              <a:rPr lang="fr-FR" sz="2000" dirty="0" smtClean="0">
                <a:solidFill>
                  <a:schemeClr val="bg1"/>
                </a:solidFill>
                <a:effectLst>
                  <a:outerShdw blurRad="38100" dist="38100" dir="2700000" algn="tl">
                    <a:srgbClr val="000000">
                      <a:alpha val="43137"/>
                    </a:srgbClr>
                  </a:outerShdw>
                </a:effectLst>
                <a:latin typeface="+mj-lt"/>
              </a:rPr>
              <a:t>(</a:t>
            </a:r>
            <a:r>
              <a:rPr lang="fr-FR" sz="2000" i="1" dirty="0">
                <a:solidFill>
                  <a:schemeClr val="bg1"/>
                </a:solidFill>
                <a:effectLst>
                  <a:outerShdw blurRad="38100" dist="38100" dir="2700000" algn="tl">
                    <a:srgbClr val="000000">
                      <a:alpha val="43137"/>
                    </a:srgbClr>
                  </a:outerShdw>
                </a:effectLst>
                <a:latin typeface="+mj-lt"/>
              </a:rPr>
              <a:t>Pensées sur l’interprétation de la nature</a:t>
            </a:r>
            <a:r>
              <a:rPr lang="fr-FR" sz="2000" dirty="0">
                <a:solidFill>
                  <a:schemeClr val="bg1"/>
                </a:solidFill>
                <a:effectLst>
                  <a:outerShdw blurRad="38100" dist="38100" dir="2700000" algn="tl">
                    <a:srgbClr val="000000">
                      <a:alpha val="43137"/>
                    </a:srgbClr>
                  </a:outerShdw>
                </a:effectLst>
                <a:latin typeface="+mj-lt"/>
              </a:rPr>
              <a:t>, 1753, </a:t>
            </a:r>
            <a:r>
              <a:rPr lang="fr-FR" sz="2000" dirty="0" smtClean="0">
                <a:solidFill>
                  <a:schemeClr val="bg1"/>
                </a:solidFill>
                <a:effectLst>
                  <a:outerShdw blurRad="38100" dist="38100" dir="2700000" algn="tl">
                    <a:srgbClr val="000000">
                      <a:alpha val="43137"/>
                    </a:srgbClr>
                  </a:outerShdw>
                </a:effectLst>
                <a:latin typeface="+mj-lt"/>
              </a:rPr>
              <a:t>§ 4).</a:t>
            </a:r>
          </a:p>
          <a:p>
            <a:pPr marL="0" indent="0" algn="just">
              <a:spcAft>
                <a:spcPts val="600"/>
              </a:spcAft>
              <a:buNone/>
              <a:defRPr/>
            </a:pPr>
            <a:endParaRPr lang="fr-FR" sz="700" dirty="0" smtClean="0">
              <a:solidFill>
                <a:schemeClr val="bg1"/>
              </a:solidFill>
              <a:effectLst>
                <a:outerShdw blurRad="38100" dist="38100" dir="2700000" algn="tl">
                  <a:srgbClr val="000000">
                    <a:alpha val="43137"/>
                  </a:srgbClr>
                </a:outerShdw>
              </a:effectLst>
              <a:latin typeface="+mj-lt"/>
            </a:endParaRPr>
          </a:p>
          <a:p>
            <a:pPr algn="just">
              <a:spcAft>
                <a:spcPts val="600"/>
              </a:spcAft>
              <a:defRPr/>
            </a:pPr>
            <a:r>
              <a:rPr lang="en-US" sz="2100" b="1" dirty="0" smtClean="0">
                <a:solidFill>
                  <a:schemeClr val="bg1"/>
                </a:solidFill>
                <a:effectLst>
                  <a:outerShdw blurRad="38100" dist="38100" dir="2700000" algn="tl">
                    <a:srgbClr val="000000">
                      <a:alpha val="43137"/>
                    </a:srgbClr>
                  </a:outerShdw>
                </a:effectLst>
                <a:latin typeface="+mj-lt"/>
              </a:rPr>
              <a:t>Maupertuis</a:t>
            </a:r>
            <a:r>
              <a:rPr lang="en-US" sz="2100" dirty="0">
                <a:solidFill>
                  <a:schemeClr val="bg1"/>
                </a:solidFill>
                <a:effectLst>
                  <a:outerShdw blurRad="38100" dist="38100" dir="2700000" algn="tl">
                    <a:srgbClr val="000000">
                      <a:alpha val="43137"/>
                    </a:srgbClr>
                  </a:outerShdw>
                </a:effectLst>
                <a:latin typeface="+mj-lt"/>
              </a:rPr>
              <a:t>: natural history, if it is turned into a “real science,” should present “the general processes of Nature, in its production and preservation” </a:t>
            </a:r>
            <a:r>
              <a:rPr lang="en-US" sz="2000" dirty="0">
                <a:solidFill>
                  <a:schemeClr val="bg1"/>
                </a:solidFill>
                <a:effectLst>
                  <a:outerShdw blurRad="38100" dist="38100" dir="2700000" algn="tl">
                    <a:srgbClr val="000000">
                      <a:alpha val="43137"/>
                    </a:srgbClr>
                  </a:outerShdw>
                </a:effectLst>
                <a:latin typeface="+mj-lt"/>
              </a:rPr>
              <a:t>(</a:t>
            </a:r>
            <a:r>
              <a:rPr lang="en-US" sz="2000" i="1" dirty="0" err="1">
                <a:solidFill>
                  <a:schemeClr val="bg1"/>
                </a:solidFill>
                <a:effectLst>
                  <a:outerShdw blurRad="38100" dist="38100" dir="2700000" algn="tl">
                    <a:srgbClr val="000000">
                      <a:alpha val="43137"/>
                    </a:srgbClr>
                  </a:outerShdw>
                </a:effectLst>
                <a:latin typeface="+mj-lt"/>
              </a:rPr>
              <a:t>Lettre</a:t>
            </a:r>
            <a:r>
              <a:rPr lang="en-US" sz="2000" i="1" dirty="0">
                <a:solidFill>
                  <a:schemeClr val="bg1"/>
                </a:solidFill>
                <a:effectLst>
                  <a:outerShdw blurRad="38100" dist="38100" dir="2700000" algn="tl">
                    <a:srgbClr val="000000">
                      <a:alpha val="43137"/>
                    </a:srgbClr>
                  </a:outerShdw>
                </a:effectLst>
                <a:latin typeface="+mj-lt"/>
              </a:rPr>
              <a:t> sur le </a:t>
            </a:r>
            <a:r>
              <a:rPr lang="en-US" sz="2000" i="1" dirty="0" err="1">
                <a:solidFill>
                  <a:schemeClr val="bg1"/>
                </a:solidFill>
                <a:effectLst>
                  <a:outerShdw blurRad="38100" dist="38100" dir="2700000" algn="tl">
                    <a:srgbClr val="000000">
                      <a:alpha val="43137"/>
                    </a:srgbClr>
                  </a:outerShdw>
                </a:effectLst>
                <a:latin typeface="+mj-lt"/>
              </a:rPr>
              <a:t>progrès</a:t>
            </a:r>
            <a:r>
              <a:rPr lang="en-US" sz="2000" i="1" dirty="0">
                <a:solidFill>
                  <a:schemeClr val="bg1"/>
                </a:solidFill>
                <a:effectLst>
                  <a:outerShdw blurRad="38100" dist="38100" dir="2700000" algn="tl">
                    <a:srgbClr val="000000">
                      <a:alpha val="43137"/>
                    </a:srgbClr>
                  </a:outerShdw>
                </a:effectLst>
                <a:latin typeface="+mj-lt"/>
              </a:rPr>
              <a:t> des </a:t>
            </a:r>
            <a:r>
              <a:rPr lang="en-US" sz="2000" i="1" dirty="0" smtClean="0">
                <a:solidFill>
                  <a:schemeClr val="bg1"/>
                </a:solidFill>
                <a:effectLst>
                  <a:outerShdw blurRad="38100" dist="38100" dir="2700000" algn="tl">
                    <a:srgbClr val="000000">
                      <a:alpha val="43137"/>
                    </a:srgbClr>
                  </a:outerShdw>
                </a:effectLst>
                <a:latin typeface="+mj-lt"/>
              </a:rPr>
              <a:t>sciences, </a:t>
            </a:r>
            <a:r>
              <a:rPr lang="en-US" sz="2000" dirty="0" smtClean="0">
                <a:solidFill>
                  <a:schemeClr val="bg1"/>
                </a:solidFill>
                <a:effectLst>
                  <a:outerShdw blurRad="38100" dist="38100" dir="2700000" algn="tl">
                    <a:srgbClr val="000000">
                      <a:alpha val="43137"/>
                    </a:srgbClr>
                  </a:outerShdw>
                </a:effectLst>
                <a:latin typeface="+mj-lt"/>
              </a:rPr>
              <a:t>1752, </a:t>
            </a:r>
            <a:r>
              <a:rPr lang="en-US" sz="2000" dirty="0">
                <a:solidFill>
                  <a:schemeClr val="bg1"/>
                </a:solidFill>
                <a:effectLst>
                  <a:outerShdw blurRad="38100" dist="38100" dir="2700000" algn="tl">
                    <a:srgbClr val="000000">
                      <a:alpha val="43137"/>
                    </a:srgbClr>
                  </a:outerShdw>
                </a:effectLst>
                <a:latin typeface="+mj-lt"/>
              </a:rPr>
              <a:t>§ </a:t>
            </a:r>
            <a:r>
              <a:rPr lang="en-US" sz="2000" dirty="0" smtClean="0">
                <a:solidFill>
                  <a:schemeClr val="bg1"/>
                </a:solidFill>
                <a:effectLst>
                  <a:outerShdw blurRad="38100" dist="38100" dir="2700000" algn="tl">
                    <a:srgbClr val="000000">
                      <a:alpha val="43137"/>
                    </a:srgbClr>
                  </a:outerShdw>
                </a:effectLst>
                <a:latin typeface="+mj-lt"/>
              </a:rPr>
              <a:t>13)</a:t>
            </a:r>
          </a:p>
        </p:txBody>
      </p:sp>
    </p:spTree>
  </p:cSld>
  <p:clrMapOvr>
    <a:masterClrMapping/>
  </p:clrMapOvr>
  <p:transition>
    <p:fade thruBlk="1"/>
  </p:transition>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5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52"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4402</TotalTime>
  <Words>1012</Words>
  <Application>Microsoft Office PowerPoint</Application>
  <PresentationFormat>On-screen Show (4:3)</PresentationFormat>
  <Paragraphs>75</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 Antiqua</vt:lpstr>
      <vt:lpstr>Lucida Sans</vt:lpstr>
      <vt:lpstr>Times</vt:lpstr>
      <vt:lpstr>Blank Presentation</vt:lpstr>
      <vt:lpstr>PowerPoint Presentation</vt:lpstr>
      <vt:lpstr>‘Biology’ as a discipline</vt:lpstr>
      <vt:lpstr>Philosophy of biology vs  Biological philosophy</vt:lpstr>
      <vt:lpstr>Philosophy of biology as a field</vt:lpstr>
      <vt:lpstr>&amp;HPS and historical epistemology</vt:lpstr>
      <vt:lpstr>Three conditions for the emergence of biology:</vt:lpstr>
      <vt:lpstr>PowerPoint Presentation</vt:lpstr>
      <vt:lpstr>“Do you see this egg?”</vt:lpstr>
      <vt:lpstr>Natural history 1</vt:lpstr>
      <vt:lpstr>Natural history 2</vt:lpstr>
      <vt:lpstr>Biology as a science of living bodies:</vt:lpstr>
      <vt:lpstr>Instead of big categories  like ‘mechanism’ or ‘vitalism’:</vt:lpstr>
      <vt:lpstr>Philosophy of biology before biology: a provocation</vt:lpstr>
    </vt:vector>
  </TitlesOfParts>
  <Company>뿿_</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Lily Hibberd</dc:creator>
  <cp:lastModifiedBy>Charles Wolfe</cp:lastModifiedBy>
  <cp:revision>352</cp:revision>
  <dcterms:created xsi:type="dcterms:W3CDTF">2005-05-07T08:37:34Z</dcterms:created>
  <dcterms:modified xsi:type="dcterms:W3CDTF">2018-10-14T16:33:03Z</dcterms:modified>
</cp:coreProperties>
</file>