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308" r:id="rId3"/>
    <p:sldId id="310" r:id="rId4"/>
    <p:sldId id="311" r:id="rId5"/>
    <p:sldId id="312" r:id="rId6"/>
    <p:sldId id="313" r:id="rId7"/>
    <p:sldId id="314" r:id="rId8"/>
    <p:sldId id="318" r:id="rId9"/>
    <p:sldId id="319" r:id="rId10"/>
    <p:sldId id="343" r:id="rId11"/>
    <p:sldId id="320" r:id="rId12"/>
    <p:sldId id="321" r:id="rId13"/>
    <p:sldId id="347" r:id="rId14"/>
    <p:sldId id="330" r:id="rId15"/>
    <p:sldId id="348" r:id="rId16"/>
    <p:sldId id="341" r:id="rId17"/>
    <p:sldId id="339" r:id="rId18"/>
    <p:sldId id="351" r:id="rId19"/>
    <p:sldId id="340" r:id="rId20"/>
    <p:sldId id="324" r:id="rId21"/>
    <p:sldId id="315" r:id="rId22"/>
    <p:sldId id="352" r:id="rId23"/>
    <p:sldId id="350" r:id="rId24"/>
    <p:sldId id="357" r:id="rId25"/>
    <p:sldId id="354" r:id="rId26"/>
    <p:sldId id="355" r:id="rId27"/>
    <p:sldId id="338" r:id="rId28"/>
    <p:sldId id="284" r:id="rId29"/>
    <p:sldId id="309" r:id="rId30"/>
    <p:sldId id="326" r:id="rId31"/>
    <p:sldId id="325" r:id="rId32"/>
    <p:sldId id="327" r:id="rId33"/>
    <p:sldId id="305" r:id="rId34"/>
    <p:sldId id="322" r:id="rId35"/>
    <p:sldId id="34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9" autoAdjust="0"/>
    <p:restoredTop sz="62591" autoAdjust="0"/>
  </p:normalViewPr>
  <p:slideViewPr>
    <p:cSldViewPr snapToGrid="0">
      <p:cViewPr varScale="1">
        <p:scale>
          <a:sx n="42" d="100"/>
          <a:sy n="42" d="100"/>
        </p:scale>
        <p:origin x="15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20493-A225-4891-8383-FD4E10526CAE}" type="datetimeFigureOut">
              <a:rPr lang="en-GB" smtClean="0"/>
              <a:t>07/10/2018</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27CC6E-439C-46E7-A384-D21446D62835}" type="slidenum">
              <a:rPr lang="en-GB" smtClean="0"/>
              <a:t>‹Nr.›</a:t>
            </a:fld>
            <a:endParaRPr lang="en-GB"/>
          </a:p>
        </p:txBody>
      </p:sp>
    </p:spTree>
    <p:extLst>
      <p:ext uri="{BB962C8B-B14F-4D97-AF65-F5344CB8AC3E}">
        <p14:creationId xmlns:p14="http://schemas.microsoft.com/office/powerpoint/2010/main" val="11141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My talk is similar to</a:t>
            </a:r>
            <a:r>
              <a:rPr lang="en-GB" baseline="0" smtClean="0"/>
              <a:t> Maarten’s in that I give an overview of how ideas about what physics is and what it aims at changed during a certain period. </a:t>
            </a:r>
          </a:p>
          <a:p>
            <a:r>
              <a:rPr lang="en-GB" baseline="0" smtClean="0"/>
              <a:t>Period: late 19</a:t>
            </a:r>
            <a:r>
              <a:rPr lang="en-GB" baseline="30000" smtClean="0"/>
              <a:t>th</a:t>
            </a:r>
            <a:r>
              <a:rPr lang="en-GB" baseline="0" smtClean="0"/>
              <a:t> century. </a:t>
            </a:r>
          </a:p>
          <a:p>
            <a:r>
              <a:rPr lang="en-GB" baseline="0" smtClean="0"/>
              <a:t>Interesting period because: end of ‘classical physics’. We have an idea of what classical physics looks like.. Actually there were intense epistemologicall discussions exactly during this period…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a:t>
            </a:fld>
            <a:endParaRPr lang="en-GB"/>
          </a:p>
        </p:txBody>
      </p:sp>
    </p:spTree>
    <p:extLst>
      <p:ext uri="{BB962C8B-B14F-4D97-AF65-F5344CB8AC3E}">
        <p14:creationId xmlns:p14="http://schemas.microsoft.com/office/powerpoint/2010/main" val="3067076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en-GB" smtClean="0"/>
              <a:t>Heuristic.</a:t>
            </a:r>
            <a:r>
              <a:rPr lang="en-GB" baseline="0" smtClean="0"/>
              <a:t> </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12</a:t>
            </a:fld>
            <a:endParaRPr lang="en-GB"/>
          </a:p>
        </p:txBody>
      </p:sp>
    </p:spTree>
    <p:extLst>
      <p:ext uri="{BB962C8B-B14F-4D97-AF65-F5344CB8AC3E}">
        <p14:creationId xmlns:p14="http://schemas.microsoft.com/office/powerpoint/2010/main" val="3531116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en-US" sz="1200" kern="1200" smtClean="0">
                <a:solidFill>
                  <a:schemeClr val="tx1"/>
                </a:solidFill>
                <a:effectLst/>
                <a:latin typeface="+mn-lt"/>
                <a:ea typeface="+mn-ea"/>
                <a:cs typeface="+mn-cs"/>
              </a:rPr>
              <a:t>Ether models (ether has no other properties than density and elasticity. A magnetic field = rotating cells in the ether. Between them are idle wheels which somehow constitute electricity. </a:t>
            </a:r>
            <a:endParaRPr lang="de-DE" sz="1200" kern="1200" smtClean="0">
              <a:solidFill>
                <a:schemeClr val="tx1"/>
              </a:solidFill>
              <a:effectLst/>
              <a:latin typeface="+mn-lt"/>
              <a:ea typeface="+mn-ea"/>
              <a:cs typeface="+mn-cs"/>
            </a:endParaRPr>
          </a:p>
          <a:p>
            <a:pPr lvl="1"/>
            <a:r>
              <a:rPr lang="en-US" sz="1200" kern="1200" smtClean="0">
                <a:solidFill>
                  <a:schemeClr val="tx1"/>
                </a:solidFill>
                <a:effectLst/>
                <a:latin typeface="+mn-lt"/>
                <a:ea typeface="+mn-ea"/>
                <a:cs typeface="+mn-cs"/>
              </a:rPr>
              <a:t>Role of such models in development of EM not entirely clear.  </a:t>
            </a:r>
            <a:endParaRPr lang="de-DE" sz="1200" kern="1200" smtClean="0">
              <a:solidFill>
                <a:schemeClr val="tx1"/>
              </a:solidFill>
              <a:effectLst/>
              <a:latin typeface="+mn-lt"/>
              <a:ea typeface="+mn-ea"/>
              <a:cs typeface="+mn-cs"/>
            </a:endParaRP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13</a:t>
            </a:fld>
            <a:endParaRPr lang="en-GB"/>
          </a:p>
        </p:txBody>
      </p:sp>
    </p:spTree>
    <p:extLst>
      <p:ext uri="{BB962C8B-B14F-4D97-AF65-F5344CB8AC3E}">
        <p14:creationId xmlns:p14="http://schemas.microsoft.com/office/powerpoint/2010/main" val="2257418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smtClean="0">
                <a:solidFill>
                  <a:schemeClr val="tx1"/>
                </a:solidFill>
                <a:effectLst/>
                <a:latin typeface="+mn-lt"/>
                <a:ea typeface="+mn-ea"/>
                <a:cs typeface="+mn-cs"/>
              </a:rPr>
              <a:t>Moreover, laws of nature always involve a certain degree of idealization and abstraction: we can arrive at economic descriptions of nature by looking for regularities within the chaos and diversity of the phenomena, and in order to do this we always start from our own interests, and single out that which to us seems important. Loss of information</a:t>
            </a:r>
          </a:p>
        </p:txBody>
      </p:sp>
      <p:sp>
        <p:nvSpPr>
          <p:cNvPr id="4" name="Foliennummernplatzhalter 3"/>
          <p:cNvSpPr>
            <a:spLocks noGrp="1"/>
          </p:cNvSpPr>
          <p:nvPr>
            <p:ph type="sldNum" sz="quarter" idx="10"/>
          </p:nvPr>
        </p:nvSpPr>
        <p:spPr/>
        <p:txBody>
          <a:bodyPr/>
          <a:lstStyle/>
          <a:p>
            <a:fld id="{D227CC6E-439C-46E7-A384-D21446D62835}" type="slidenum">
              <a:rPr lang="en-GB" smtClean="0"/>
              <a:t>14</a:t>
            </a:fld>
            <a:endParaRPr lang="en-GB"/>
          </a:p>
        </p:txBody>
      </p:sp>
    </p:spTree>
    <p:extLst>
      <p:ext uri="{BB962C8B-B14F-4D97-AF65-F5344CB8AC3E}">
        <p14:creationId xmlns:p14="http://schemas.microsoft.com/office/powerpoint/2010/main" val="2291658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No reason</a:t>
            </a:r>
            <a:r>
              <a:rPr lang="en-GB" baseline="0" smtClean="0"/>
              <a:t> to assume that causal relations exist in nature. </a:t>
            </a:r>
            <a:endParaRPr lang="en-GB" smtClean="0"/>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15</a:t>
            </a:fld>
            <a:endParaRPr lang="en-GB"/>
          </a:p>
        </p:txBody>
      </p:sp>
    </p:spTree>
    <p:extLst>
      <p:ext uri="{BB962C8B-B14F-4D97-AF65-F5344CB8AC3E}">
        <p14:creationId xmlns:p14="http://schemas.microsoft.com/office/powerpoint/2010/main" val="111161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Although atomism and mechanism do</a:t>
            </a:r>
            <a:r>
              <a:rPr lang="en-GB" baseline="0" smtClean="0"/>
              <a:t> have a heuristic value according to Mach!</a:t>
            </a:r>
            <a:endParaRPr lang="en-GB" smtClean="0"/>
          </a:p>
          <a:p>
            <a:endParaRPr lang="en-US" sz="1200" kern="1200" smtClean="0">
              <a:solidFill>
                <a:schemeClr val="tx1"/>
              </a:solidFill>
              <a:effectLst/>
              <a:latin typeface="+mn-lt"/>
              <a:ea typeface="+mn-ea"/>
              <a:cs typeface="+mn-cs"/>
            </a:endParaRP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16</a:t>
            </a:fld>
            <a:endParaRPr lang="en-GB"/>
          </a:p>
        </p:txBody>
      </p:sp>
    </p:spTree>
    <p:extLst>
      <p:ext uri="{BB962C8B-B14F-4D97-AF65-F5344CB8AC3E}">
        <p14:creationId xmlns:p14="http://schemas.microsoft.com/office/powerpoint/2010/main" val="2894386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smtClean="0"/>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17</a:t>
            </a:fld>
            <a:endParaRPr lang="en-GB"/>
          </a:p>
        </p:txBody>
      </p:sp>
    </p:spTree>
    <p:extLst>
      <p:ext uri="{BB962C8B-B14F-4D97-AF65-F5344CB8AC3E}">
        <p14:creationId xmlns:p14="http://schemas.microsoft.com/office/powerpoint/2010/main" val="35969917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Dissipation of energy, irreversibility</a:t>
            </a:r>
          </a:p>
          <a:p>
            <a:endParaRPr lang="en-GB" smtClean="0"/>
          </a:p>
          <a:p>
            <a:r>
              <a:rPr lang="en-GB" smtClean="0"/>
              <a:t>The old physics has been</a:t>
            </a:r>
            <a:r>
              <a:rPr lang="en-GB" baseline="0" smtClean="0"/>
              <a:t> usefull, but has had its time. </a:t>
            </a:r>
            <a:endParaRPr lang="en-GB" smtClean="0"/>
          </a:p>
          <a:p>
            <a:r>
              <a:rPr lang="en-GB" smtClean="0"/>
              <a:t>Other prinicples: </a:t>
            </a:r>
          </a:p>
          <a:p>
            <a:pPr marL="171450" indent="-171450">
              <a:buFontTx/>
              <a:buChar char="-"/>
            </a:pPr>
            <a:r>
              <a:rPr lang="en-GB" smtClean="0"/>
              <a:t>Equality</a:t>
            </a:r>
            <a:r>
              <a:rPr lang="en-GB" baseline="0" smtClean="0"/>
              <a:t> of action and reaction</a:t>
            </a:r>
          </a:p>
          <a:p>
            <a:pPr marL="171450" indent="-171450">
              <a:buFontTx/>
              <a:buChar char="-"/>
            </a:pPr>
            <a:r>
              <a:rPr lang="en-GB" baseline="0" smtClean="0"/>
              <a:t>Impossibility of perpetuum mobile</a:t>
            </a:r>
          </a:p>
          <a:p>
            <a:pPr marL="171450" indent="-171450">
              <a:buFontTx/>
              <a:buChar char="-"/>
            </a:pPr>
            <a:r>
              <a:rPr lang="en-GB" baseline="0" smtClean="0"/>
              <a:t>Conservation of mass</a:t>
            </a:r>
          </a:p>
          <a:p>
            <a:pPr marL="171450" indent="-171450">
              <a:buFontTx/>
              <a:buChar char="-"/>
            </a:pPr>
            <a:r>
              <a:rPr lang="en-GB" baseline="0" smtClean="0"/>
              <a:t>Least action. </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18</a:t>
            </a:fld>
            <a:endParaRPr lang="en-GB"/>
          </a:p>
        </p:txBody>
      </p:sp>
    </p:spTree>
    <p:extLst>
      <p:ext uri="{BB962C8B-B14F-4D97-AF65-F5344CB8AC3E}">
        <p14:creationId xmlns:p14="http://schemas.microsoft.com/office/powerpoint/2010/main" val="931157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Not postulating</a:t>
            </a:r>
            <a:r>
              <a:rPr lang="en-GB" baseline="0" smtClean="0"/>
              <a:t> underlying mechanisms.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19</a:t>
            </a:fld>
            <a:endParaRPr lang="en-GB"/>
          </a:p>
        </p:txBody>
      </p:sp>
    </p:spTree>
    <p:extLst>
      <p:ext uri="{BB962C8B-B14F-4D97-AF65-F5344CB8AC3E}">
        <p14:creationId xmlns:p14="http://schemas.microsoft.com/office/powerpoint/2010/main" val="2292943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r>
              <a:rPr lang="en-US" smtClean="0"/>
              <a:t>- Phenomenologists: Atoms do not exist, physicists should not try to describe unobserved reality. </a:t>
            </a:r>
          </a:p>
          <a:p>
            <a:pPr lvl="1"/>
            <a:r>
              <a:rPr lang="en-US" smtClean="0"/>
              <a:t>- Boltzmann: what matters is whether they offer a good model. </a:t>
            </a:r>
            <a:endParaRPr lang="de-DE" smtClean="0"/>
          </a:p>
          <a:p>
            <a:endParaRPr lang="en-GB"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A central feature of mechanical models is visualizability.</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20</a:t>
            </a:fld>
            <a:endParaRPr lang="en-GB"/>
          </a:p>
        </p:txBody>
      </p:sp>
    </p:spTree>
    <p:extLst>
      <p:ext uri="{BB962C8B-B14F-4D97-AF65-F5344CB8AC3E}">
        <p14:creationId xmlns:p14="http://schemas.microsoft.com/office/powerpoint/2010/main" val="27649860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smtClean="0">
                <a:solidFill>
                  <a:schemeClr val="tx1"/>
                </a:solidFill>
                <a:effectLst/>
                <a:latin typeface="+mn-lt"/>
                <a:ea typeface="+mn-ea"/>
                <a:cs typeface="+mn-cs"/>
              </a:rPr>
              <a:t>(probabilities rely on assumptions about the state of the gas as a whole and cannot be reduced to its mechanical properties. Even though Boltzmann's statistical mechanics is mechanical in the sense that it describes systems composed of moving particles, it is not mechanical in the sense that the evolution of these systems cannot be fully described through the equations of motion for these particles). </a:t>
            </a:r>
          </a:p>
          <a:p>
            <a:r>
              <a:rPr lang="en-US" sz="1200" kern="1200" smtClean="0">
                <a:solidFill>
                  <a:schemeClr val="tx1"/>
                </a:solidFill>
                <a:effectLst/>
                <a:latin typeface="+mn-lt"/>
                <a:ea typeface="+mn-ea"/>
                <a:cs typeface="+mn-cs"/>
              </a:rPr>
              <a:t>Molecular</a:t>
            </a:r>
            <a:r>
              <a:rPr lang="en-US" sz="1200" kern="1200" baseline="0" smtClean="0">
                <a:solidFill>
                  <a:schemeClr val="tx1"/>
                </a:solidFill>
                <a:effectLst/>
                <a:latin typeface="+mn-lt"/>
                <a:ea typeface="+mn-ea"/>
                <a:cs typeface="+mn-cs"/>
              </a:rPr>
              <a:t> disorder to account for 2</a:t>
            </a:r>
            <a:r>
              <a:rPr lang="en-US" sz="1200" kern="1200" baseline="30000" smtClean="0">
                <a:solidFill>
                  <a:schemeClr val="tx1"/>
                </a:solidFill>
                <a:effectLst/>
                <a:latin typeface="+mn-lt"/>
                <a:ea typeface="+mn-ea"/>
                <a:cs typeface="+mn-cs"/>
              </a:rPr>
              <a:t>nd</a:t>
            </a:r>
            <a:r>
              <a:rPr lang="en-US" sz="1200" kern="1200" baseline="0" smtClean="0">
                <a:solidFill>
                  <a:schemeClr val="tx1"/>
                </a:solidFill>
                <a:effectLst/>
                <a:latin typeface="+mn-lt"/>
                <a:ea typeface="+mn-ea"/>
                <a:cs typeface="+mn-cs"/>
              </a:rPr>
              <a:t> law</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21</a:t>
            </a:fld>
            <a:endParaRPr lang="en-GB"/>
          </a:p>
        </p:txBody>
      </p:sp>
    </p:spTree>
    <p:extLst>
      <p:ext uri="{BB962C8B-B14F-4D97-AF65-F5344CB8AC3E}">
        <p14:creationId xmlns:p14="http://schemas.microsoft.com/office/powerpoint/2010/main" val="2765229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When</a:t>
            </a:r>
            <a:r>
              <a:rPr lang="en-GB" baseline="0" smtClean="0"/>
              <a:t> have you fully understood something? </a:t>
            </a:r>
          </a:p>
          <a:p>
            <a:r>
              <a:rPr lang="en-GB" u="sng" baseline="0" smtClean="0"/>
              <a:t>Physics is most fundamental science, expected to give an ultimate description of nature. </a:t>
            </a:r>
            <a:endParaRPr lang="en-GB" u="sng" smtClean="0"/>
          </a:p>
          <a:p>
            <a:endParaRPr lang="en-GB" smtClean="0"/>
          </a:p>
          <a:p>
            <a:r>
              <a:rPr lang="en-GB" smtClean="0"/>
              <a:t>EXPLANATION </a:t>
            </a:r>
          </a:p>
          <a:p>
            <a:r>
              <a:rPr lang="en-GB" smtClean="0"/>
              <a:t>PREDICTION</a:t>
            </a:r>
          </a:p>
          <a:p>
            <a:endParaRPr lang="en-GB" smtClean="0"/>
          </a:p>
          <a:p>
            <a:r>
              <a:rPr lang="en-GB" smtClean="0"/>
              <a:t>It was never much more than an ideal. (only</a:t>
            </a:r>
            <a:r>
              <a:rPr lang="en-GB" baseline="0" smtClean="0"/>
              <a:t> in astronomy it kind of worked). </a:t>
            </a:r>
          </a:p>
          <a:p>
            <a:r>
              <a:rPr lang="en-GB" baseline="0" smtClean="0"/>
              <a:t>And with QM it has been given up. </a:t>
            </a:r>
          </a:p>
          <a:p>
            <a:r>
              <a:rPr lang="en-GB" baseline="0" smtClean="0"/>
              <a:t>	But did it nevertheless hold up as an ideal during the nineteenth century? </a:t>
            </a:r>
            <a:endParaRPr lang="en-GB" smtClean="0"/>
          </a:p>
        </p:txBody>
      </p:sp>
      <p:sp>
        <p:nvSpPr>
          <p:cNvPr id="4" name="Foliennummernplatzhalter 3"/>
          <p:cNvSpPr>
            <a:spLocks noGrp="1"/>
          </p:cNvSpPr>
          <p:nvPr>
            <p:ph type="sldNum" sz="quarter" idx="10"/>
          </p:nvPr>
        </p:nvSpPr>
        <p:spPr/>
        <p:txBody>
          <a:bodyPr/>
          <a:lstStyle/>
          <a:p>
            <a:fld id="{D227CC6E-439C-46E7-A384-D21446D62835}" type="slidenum">
              <a:rPr lang="en-GB" smtClean="0"/>
              <a:t>2</a:t>
            </a:fld>
            <a:endParaRPr lang="en-GB"/>
          </a:p>
        </p:txBody>
      </p:sp>
    </p:spTree>
    <p:extLst>
      <p:ext uri="{BB962C8B-B14F-4D97-AF65-F5344CB8AC3E}">
        <p14:creationId xmlns:p14="http://schemas.microsoft.com/office/powerpoint/2010/main" val="3610676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Determinism</a:t>
            </a:r>
            <a:r>
              <a:rPr lang="en-GB" baseline="0" smtClean="0"/>
              <a:t> is an assumption which is needed when doing research, but not something that can be drawn from science as a philosophical implication. </a:t>
            </a:r>
          </a:p>
          <a:p>
            <a:r>
              <a:rPr lang="en-GB" baseline="0" smtClean="0"/>
              <a:t>Scientists </a:t>
            </a:r>
            <a:r>
              <a:rPr lang="en-GB" baseline="0" smtClean="0"/>
              <a:t>should look for dependencies, and should </a:t>
            </a:r>
            <a:r>
              <a:rPr lang="en-GB" baseline="0" smtClean="0"/>
              <a:t>be aware of the possibility to have missed something and of the limits of their theories. </a:t>
            </a:r>
            <a:endParaRPr lang="en-GB" baseline="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(But no indications that he would accept fundamental chance). </a:t>
            </a:r>
            <a:endParaRPr lang="de-DE" sz="1200" kern="1200" smtClean="0">
              <a:solidFill>
                <a:schemeClr val="tx1"/>
              </a:solidFill>
              <a:effectLst/>
              <a:latin typeface="+mn-lt"/>
              <a:ea typeface="+mn-ea"/>
              <a:cs typeface="+mn-cs"/>
            </a:endParaRP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24</a:t>
            </a:fld>
            <a:endParaRPr lang="en-GB"/>
          </a:p>
        </p:txBody>
      </p:sp>
    </p:spTree>
    <p:extLst>
      <p:ext uri="{BB962C8B-B14F-4D97-AF65-F5344CB8AC3E}">
        <p14:creationId xmlns:p14="http://schemas.microsoft.com/office/powerpoint/2010/main" val="320423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This is stronger than</a:t>
            </a:r>
            <a:r>
              <a:rPr lang="en-US" sz="1200" kern="1200" baseline="0" smtClean="0">
                <a:solidFill>
                  <a:schemeClr val="tx1"/>
                </a:solidFill>
                <a:effectLst/>
                <a:latin typeface="+mn-lt"/>
                <a:ea typeface="+mn-ea"/>
                <a:cs typeface="+mn-cs"/>
              </a:rPr>
              <a:t> what Mach argues for.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smtClean="0">
                <a:solidFill>
                  <a:schemeClr val="tx1"/>
                </a:solidFill>
                <a:effectLst/>
                <a:latin typeface="+mn-lt"/>
                <a:ea typeface="+mn-ea"/>
                <a:cs typeface="+mn-cs"/>
              </a:rPr>
              <a:t>Why local circumstances: otherwise science becomes impossible.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smtClean="0">
                <a:solidFill>
                  <a:schemeClr val="tx1"/>
                </a:solidFill>
                <a:effectLst/>
                <a:latin typeface="+mn-lt"/>
                <a:ea typeface="+mn-ea"/>
                <a:cs typeface="+mn-cs"/>
              </a:rPr>
              <a:t>What counts as local: this is problematic. </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25</a:t>
            </a:fld>
            <a:endParaRPr lang="en-GB"/>
          </a:p>
        </p:txBody>
      </p:sp>
    </p:spTree>
    <p:extLst>
      <p:ext uri="{BB962C8B-B14F-4D97-AF65-F5344CB8AC3E}">
        <p14:creationId xmlns:p14="http://schemas.microsoft.com/office/powerpoint/2010/main" val="1683928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smtClean="0">
                <a:solidFill>
                  <a:schemeClr val="tx1"/>
                </a:solidFill>
                <a:effectLst/>
                <a:latin typeface="+mn-lt"/>
                <a:ea typeface="+mn-ea"/>
                <a:cs typeface="+mn-cs"/>
              </a:rPr>
              <a:t>Neokantian</a:t>
            </a:r>
            <a:r>
              <a:rPr lang="en-US" sz="1200" kern="1200" baseline="0" smtClean="0">
                <a:solidFill>
                  <a:schemeClr val="tx1"/>
                </a:solidFill>
                <a:effectLst/>
                <a:latin typeface="+mn-lt"/>
                <a:ea typeface="+mn-ea"/>
                <a:cs typeface="+mn-cs"/>
              </a:rPr>
              <a:t> conception of laws of thought. </a:t>
            </a:r>
            <a:endParaRPr lang="en-US" sz="1200" kern="120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We </a:t>
            </a:r>
            <a:r>
              <a:rPr lang="en-US" sz="1200" kern="1200" smtClean="0">
                <a:solidFill>
                  <a:schemeClr val="tx1"/>
                </a:solidFill>
                <a:effectLst/>
                <a:latin typeface="+mn-lt"/>
                <a:ea typeface="+mn-ea"/>
                <a:cs typeface="+mn-cs"/>
              </a:rPr>
              <a:t>always have to look for determining circumstances of processes, and this is connected to our need to understand phenomena in causal terms. </a:t>
            </a:r>
            <a:endParaRPr lang="en-US" sz="1200" kern="120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How we can be led astray: useless</a:t>
            </a:r>
            <a:r>
              <a:rPr lang="en-US" sz="1200" kern="1200" baseline="0" smtClean="0">
                <a:solidFill>
                  <a:schemeClr val="tx1"/>
                </a:solidFill>
                <a:effectLst/>
                <a:latin typeface="+mn-lt"/>
                <a:ea typeface="+mn-ea"/>
                <a:cs typeface="+mn-cs"/>
              </a:rPr>
              <a:t> philosophical puzzles, superstition.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26</a:t>
            </a:fld>
            <a:endParaRPr lang="en-GB"/>
          </a:p>
        </p:txBody>
      </p:sp>
    </p:spTree>
    <p:extLst>
      <p:ext uri="{BB962C8B-B14F-4D97-AF65-F5344CB8AC3E}">
        <p14:creationId xmlns:p14="http://schemas.microsoft.com/office/powerpoint/2010/main" val="2269589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Aim is to find laws of nature,</a:t>
            </a:r>
            <a:r>
              <a:rPr lang="en-GB" baseline="0" smtClean="0"/>
              <a:t> this means: o</a:t>
            </a:r>
            <a:r>
              <a:rPr lang="en-GB" smtClean="0"/>
              <a:t>ne should strive after finding determining circumstances.</a:t>
            </a:r>
            <a:r>
              <a:rPr lang="en-GB" baseline="0" smtClean="0"/>
              <a:t> We assume that this is always possible, although the ideal of having laws which do this has not been established. </a:t>
            </a:r>
            <a:r>
              <a:rPr lang="en-GB" baseline="0" smtClean="0"/>
              <a:t>Not fully realized in current science. </a:t>
            </a:r>
            <a:endParaRPr lang="en-GB" smtClean="0"/>
          </a:p>
          <a:p>
            <a:endParaRPr lang="en-GB" smtClean="0"/>
          </a:p>
          <a:p>
            <a:r>
              <a:rPr lang="en-GB" smtClean="0"/>
              <a:t>Possibly</a:t>
            </a:r>
            <a:r>
              <a:rPr lang="en-GB" baseline="0" smtClean="0"/>
              <a:t> tells more about our way of doing science than about nature itself</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28</a:t>
            </a:fld>
            <a:endParaRPr lang="en-GB"/>
          </a:p>
        </p:txBody>
      </p:sp>
    </p:spTree>
    <p:extLst>
      <p:ext uri="{BB962C8B-B14F-4D97-AF65-F5344CB8AC3E}">
        <p14:creationId xmlns:p14="http://schemas.microsoft.com/office/powerpoint/2010/main" val="3410396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Relation with mechanical reduction: this is usually not on the list, but is related to determinism. </a:t>
            </a:r>
          </a:p>
          <a:p>
            <a:endParaRPr lang="en-GB" smtClean="0"/>
          </a:p>
          <a:p>
            <a:pPr marL="0" indent="0">
              <a:buNone/>
            </a:pPr>
            <a:r>
              <a:rPr lang="en-GB" smtClean="0"/>
              <a:t>The notion of ‘classical physics’ was only developed in the early 20</a:t>
            </a:r>
            <a:r>
              <a:rPr lang="en-GB" baseline="30000" smtClean="0"/>
              <a:t>th</a:t>
            </a:r>
            <a:r>
              <a:rPr lang="en-GB" smtClean="0"/>
              <a:t> century, in contrast with modern physics. </a:t>
            </a:r>
          </a:p>
          <a:p>
            <a:pPr marL="0" indent="0">
              <a:buNone/>
            </a:pPr>
            <a:r>
              <a:rPr lang="en-GB" smtClean="0"/>
              <a:t>	In how far does this image hold up for the late 19</a:t>
            </a:r>
            <a:r>
              <a:rPr lang="en-GB" baseline="30000" smtClean="0"/>
              <a:t>th</a:t>
            </a:r>
            <a:r>
              <a:rPr lang="en-GB" smtClean="0"/>
              <a:t> century? </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29</a:t>
            </a:fld>
            <a:endParaRPr lang="en-GB"/>
          </a:p>
        </p:txBody>
      </p:sp>
    </p:spTree>
    <p:extLst>
      <p:ext uri="{BB962C8B-B14F-4D97-AF65-F5344CB8AC3E}">
        <p14:creationId xmlns:p14="http://schemas.microsoft.com/office/powerpoint/2010/main" val="4048978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Physicists</a:t>
            </a:r>
            <a:r>
              <a:rPr lang="en-GB" baseline="0" smtClean="0"/>
              <a:t> in this period were very modest about truth claims. At the same time, descriptions could be strong… </a:t>
            </a:r>
          </a:p>
          <a:p>
            <a:endParaRPr lang="en-GB" baseline="0" smtClean="0"/>
          </a:p>
          <a:p>
            <a:r>
              <a:rPr lang="en-GB" baseline="0" smtClean="0"/>
              <a:t>Net effect: positive and negative, those who betted against atomism were wrong.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30</a:t>
            </a:fld>
            <a:endParaRPr lang="en-GB"/>
          </a:p>
        </p:txBody>
      </p:sp>
    </p:spTree>
    <p:extLst>
      <p:ext uri="{BB962C8B-B14F-4D97-AF65-F5344CB8AC3E}">
        <p14:creationId xmlns:p14="http://schemas.microsoft.com/office/powerpoint/2010/main" val="225829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33</a:t>
            </a:fld>
            <a:endParaRPr lang="en-GB"/>
          </a:p>
        </p:txBody>
      </p:sp>
    </p:spTree>
    <p:extLst>
      <p:ext uri="{BB962C8B-B14F-4D97-AF65-F5344CB8AC3E}">
        <p14:creationId xmlns:p14="http://schemas.microsoft.com/office/powerpoint/2010/main" val="35152158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Pulling the trigger</a:t>
            </a:r>
            <a:r>
              <a:rPr lang="en-GB" baseline="0" smtClean="0"/>
              <a:t> of a gun, switching the rails of a train.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34</a:t>
            </a:fld>
            <a:endParaRPr lang="en-GB"/>
          </a:p>
        </p:txBody>
      </p:sp>
    </p:spTree>
    <p:extLst>
      <p:ext uri="{BB962C8B-B14F-4D97-AF65-F5344CB8AC3E}">
        <p14:creationId xmlns:p14="http://schemas.microsoft.com/office/powerpoint/2010/main" val="1792484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Conventions: we are free</a:t>
            </a:r>
            <a:r>
              <a:rPr lang="en-GB" baseline="0" smtClean="0"/>
              <a:t> in making them, in a sense, as they can not be verified or falsified. But we can be guided by practical concerns. </a:t>
            </a:r>
          </a:p>
          <a:p>
            <a:endParaRPr lang="en-GB"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Proximity in space</a:t>
            </a:r>
            <a:r>
              <a:rPr lang="en-GB" baseline="0" smtClean="0"/>
              <a:t> and in time. </a:t>
            </a:r>
            <a:endParaRPr lang="en-GB" smtClean="0"/>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35</a:t>
            </a:fld>
            <a:endParaRPr lang="en-GB"/>
          </a:p>
        </p:txBody>
      </p:sp>
    </p:spTree>
    <p:extLst>
      <p:ext uri="{BB962C8B-B14F-4D97-AF65-F5344CB8AC3E}">
        <p14:creationId xmlns:p14="http://schemas.microsoft.com/office/powerpoint/2010/main" val="3636199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Idealization,</a:t>
            </a:r>
            <a:r>
              <a:rPr lang="en-GB" baseline="0" smtClean="0"/>
              <a:t> abstraction, approximation.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3</a:t>
            </a:fld>
            <a:endParaRPr lang="en-GB"/>
          </a:p>
        </p:txBody>
      </p:sp>
    </p:spTree>
    <p:extLst>
      <p:ext uri="{BB962C8B-B14F-4D97-AF65-F5344CB8AC3E}">
        <p14:creationId xmlns:p14="http://schemas.microsoft.com/office/powerpoint/2010/main" val="3198851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Demystification, crude</a:t>
            </a:r>
            <a:r>
              <a:rPr lang="en-GB" baseline="0" smtClean="0"/>
              <a:t> materialism, atheism, uncontrolled technological development. Arrogance of scientists.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4</a:t>
            </a:fld>
            <a:endParaRPr lang="en-GB"/>
          </a:p>
        </p:txBody>
      </p:sp>
    </p:spTree>
    <p:extLst>
      <p:ext uri="{BB962C8B-B14F-4D97-AF65-F5344CB8AC3E}">
        <p14:creationId xmlns:p14="http://schemas.microsoft.com/office/powerpoint/2010/main" val="194392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Often repeated</a:t>
            </a:r>
            <a:r>
              <a:rPr lang="en-GB" baseline="0" smtClean="0"/>
              <a:t> that if you want to learn about a scientist’s methodology, you have to look at what they do rather than at what they say. So perhaps the public lectures in which they make epistemological claims can be safely ignored. </a:t>
            </a:r>
          </a:p>
          <a:p>
            <a:r>
              <a:rPr lang="en-GB" baseline="0" smtClean="0"/>
              <a:t>In general I sympathise, but in this case… Broader program. </a:t>
            </a:r>
          </a:p>
          <a:p>
            <a:endParaRPr lang="en-GB" smtClean="0"/>
          </a:p>
          <a:p>
            <a:r>
              <a:rPr lang="en-GB" smtClean="0"/>
              <a:t>Practice may also shape aims</a:t>
            </a:r>
            <a:r>
              <a:rPr lang="en-GB" baseline="0" smtClean="0"/>
              <a:t> and ideals.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5</a:t>
            </a:fld>
            <a:endParaRPr lang="en-GB"/>
          </a:p>
        </p:txBody>
      </p:sp>
    </p:spTree>
    <p:extLst>
      <p:ext uri="{BB962C8B-B14F-4D97-AF65-F5344CB8AC3E}">
        <p14:creationId xmlns:p14="http://schemas.microsoft.com/office/powerpoint/2010/main" val="3293829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RELEVANT to note that he is NOT a physicist. </a:t>
            </a:r>
          </a:p>
          <a:p>
            <a:endParaRPr lang="en-GB" smtClean="0"/>
          </a:p>
          <a:p>
            <a:endParaRPr lang="en-GB"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strike="sngStrike" kern="1200" smtClean="0">
                <a:solidFill>
                  <a:schemeClr val="tx1"/>
                </a:solidFill>
                <a:effectLst/>
                <a:latin typeface="+mn-lt"/>
                <a:ea typeface="+mn-ea"/>
                <a:cs typeface="+mn-cs"/>
              </a:rPr>
              <a:t>Naturerkennen – genauer gesagt naturwissenschaftliches Erkennen oder Erkennen der Körperwelt mit Hilfe und im Sinne der theoretischen Naturwissenschaft – ist Zurückführung der Veränderungen in der Körperwelt auf Bewegungen von Atomen, die durch deren von der Zeit unabhängige Zentralkräfte bewirkt werden oder Aflösen der Naturvorgänge in Mechanik der Atome. Es ist psychologische Erfahrungstatsache, daß, wo solche Auflösung gelingt, unser Kausalitätsbedurfnis vorläufig sich befriedigt fühlt. </a:t>
            </a:r>
            <a:endParaRPr lang="de-DE" sz="1200" kern="1200" smtClean="0">
              <a:solidFill>
                <a:schemeClr val="tx1"/>
              </a:solidFill>
              <a:effectLst/>
              <a:latin typeface="+mn-lt"/>
              <a:ea typeface="+mn-ea"/>
              <a:cs typeface="+mn-cs"/>
            </a:endParaRP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7</a:t>
            </a:fld>
            <a:endParaRPr lang="en-GB"/>
          </a:p>
        </p:txBody>
      </p:sp>
    </p:spTree>
    <p:extLst>
      <p:ext uri="{BB962C8B-B14F-4D97-AF65-F5344CB8AC3E}">
        <p14:creationId xmlns:p14="http://schemas.microsoft.com/office/powerpoint/2010/main" val="4210824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mtClean="0"/>
              <a:t>DBR emphasizes how far we are removed from the</a:t>
            </a:r>
            <a:r>
              <a:rPr lang="en-US" baseline="0" smtClean="0"/>
              <a:t> ideal in practice </a:t>
            </a:r>
            <a:r>
              <a:rPr lang="en-US" smtClean="0"/>
              <a:t>(like Laplace).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Strong ontological assumptions.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smtClean="0">
                <a:solidFill>
                  <a:schemeClr val="tx1"/>
                </a:solidFill>
                <a:effectLst/>
                <a:latin typeface="+mn-lt"/>
                <a:ea typeface="+mn-ea"/>
                <a:cs typeface="+mn-cs"/>
              </a:rPr>
              <a:t>Mid 19</a:t>
            </a:r>
            <a:r>
              <a:rPr lang="de-DE" sz="1200" kern="1200" baseline="30000" smtClean="0">
                <a:solidFill>
                  <a:schemeClr val="tx1"/>
                </a:solidFill>
                <a:effectLst/>
                <a:latin typeface="+mn-lt"/>
                <a:ea typeface="+mn-ea"/>
                <a:cs typeface="+mn-cs"/>
              </a:rPr>
              <a:t>th</a:t>
            </a:r>
            <a:r>
              <a:rPr lang="de-DE" sz="1200" kern="1200" smtClean="0">
                <a:solidFill>
                  <a:schemeClr val="tx1"/>
                </a:solidFill>
                <a:effectLst/>
                <a:latin typeface="+mn-lt"/>
                <a:ea typeface="+mn-ea"/>
                <a:cs typeface="+mn-cs"/>
              </a:rPr>
              <a:t> century mechanist program: alle ursachen sind kräfte. </a:t>
            </a:r>
          </a:p>
          <a:p>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9</a:t>
            </a:fld>
            <a:endParaRPr lang="en-GB"/>
          </a:p>
        </p:txBody>
      </p:sp>
    </p:spTree>
    <p:extLst>
      <p:ext uri="{BB962C8B-B14F-4D97-AF65-F5344CB8AC3E}">
        <p14:creationId xmlns:p14="http://schemas.microsoft.com/office/powerpoint/2010/main" val="2182108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mtClean="0"/>
              <a:t>This</a:t>
            </a:r>
            <a:r>
              <a:rPr lang="en-GB" baseline="0" smtClean="0"/>
              <a:t> is an ideal, “the realization of which is still very remote”. </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10</a:t>
            </a:fld>
            <a:endParaRPr lang="en-GB"/>
          </a:p>
        </p:txBody>
      </p:sp>
    </p:spTree>
    <p:extLst>
      <p:ext uri="{BB962C8B-B14F-4D97-AF65-F5344CB8AC3E}">
        <p14:creationId xmlns:p14="http://schemas.microsoft.com/office/powerpoint/2010/main" val="3843728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mtClean="0"/>
              <a:t>Often, but not always, atomistic. </a:t>
            </a:r>
          </a:p>
          <a:p>
            <a:r>
              <a:rPr lang="en-GB" smtClean="0"/>
              <a:t>In Maxwell we find</a:t>
            </a:r>
            <a:r>
              <a:rPr lang="en-GB" baseline="0" smtClean="0"/>
              <a:t> both.</a:t>
            </a:r>
            <a:endParaRPr lang="en-GB"/>
          </a:p>
        </p:txBody>
      </p:sp>
      <p:sp>
        <p:nvSpPr>
          <p:cNvPr id="4" name="Foliennummernplatzhalter 3"/>
          <p:cNvSpPr>
            <a:spLocks noGrp="1"/>
          </p:cNvSpPr>
          <p:nvPr>
            <p:ph type="sldNum" sz="quarter" idx="10"/>
          </p:nvPr>
        </p:nvSpPr>
        <p:spPr/>
        <p:txBody>
          <a:bodyPr/>
          <a:lstStyle/>
          <a:p>
            <a:fld id="{D227CC6E-439C-46E7-A384-D21446D62835}" type="slidenum">
              <a:rPr lang="en-GB" smtClean="0"/>
              <a:t>11</a:t>
            </a:fld>
            <a:endParaRPr lang="en-GB"/>
          </a:p>
        </p:txBody>
      </p:sp>
    </p:spTree>
    <p:extLst>
      <p:ext uri="{BB962C8B-B14F-4D97-AF65-F5344CB8AC3E}">
        <p14:creationId xmlns:p14="http://schemas.microsoft.com/office/powerpoint/2010/main" val="12644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ABE6B4E2-CB73-432A-A45D-53471BECDCEE}" type="datetimeFigureOut">
              <a:rPr lang="en-GB" smtClean="0"/>
              <a:t>07/10/2018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44290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BE6B4E2-CB73-432A-A45D-53471BECDCEE}" type="datetimeFigureOut">
              <a:rPr lang="en-GB" smtClean="0"/>
              <a:t>07/10/2018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163023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BE6B4E2-CB73-432A-A45D-53471BECDCEE}" type="datetimeFigureOut">
              <a:rPr lang="en-GB" smtClean="0"/>
              <a:t>07/10/2018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1547729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BE6B4E2-CB73-432A-A45D-53471BECDCEE}" type="datetimeFigureOut">
              <a:rPr lang="en-GB" smtClean="0"/>
              <a:t>07/10/2018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2584489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ABE6B4E2-CB73-432A-A45D-53471BECDCEE}" type="datetimeFigureOut">
              <a:rPr lang="en-GB" smtClean="0"/>
              <a:t>07/10/2018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414561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ABE6B4E2-CB73-432A-A45D-53471BECDCEE}" type="datetimeFigureOut">
              <a:rPr lang="en-GB" smtClean="0"/>
              <a:t>07/10/2018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109145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ABE6B4E2-CB73-432A-A45D-53471BECDCEE}" type="datetimeFigureOut">
              <a:rPr lang="en-GB" smtClean="0"/>
              <a:t>07/10/2018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305226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ABE6B4E2-CB73-432A-A45D-53471BECDCEE}" type="datetimeFigureOut">
              <a:rPr lang="en-GB" smtClean="0"/>
              <a:t>07/10/2018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128417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6B4E2-CB73-432A-A45D-53471BECDCEE}" type="datetimeFigureOut">
              <a:rPr lang="en-GB" smtClean="0"/>
              <a:t>07/10/2018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318182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ABE6B4E2-CB73-432A-A45D-53471BECDCEE}" type="datetimeFigureOut">
              <a:rPr lang="en-GB" smtClean="0"/>
              <a:t>07/10/2018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161479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ABE6B4E2-CB73-432A-A45D-53471BECDCEE}" type="datetimeFigureOut">
              <a:rPr lang="en-GB" smtClean="0"/>
              <a:t>07/10/2018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887BCF-6795-4D8B-B540-3CB39FE19BEF}" type="slidenum">
              <a:rPr lang="en-GB" smtClean="0"/>
              <a:t>‹Nr.›</a:t>
            </a:fld>
            <a:endParaRPr lang="en-GB"/>
          </a:p>
        </p:txBody>
      </p:sp>
    </p:spTree>
    <p:extLst>
      <p:ext uri="{BB962C8B-B14F-4D97-AF65-F5344CB8AC3E}">
        <p14:creationId xmlns:p14="http://schemas.microsoft.com/office/powerpoint/2010/main" val="2024829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6B4E2-CB73-432A-A45D-53471BECDCEE}" type="datetimeFigureOut">
              <a:rPr lang="en-GB" smtClean="0"/>
              <a:t>07/10/2018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87BCF-6795-4D8B-B540-3CB39FE19BEF}" type="slidenum">
              <a:rPr lang="en-GB" smtClean="0"/>
              <a:t>‹Nr.›</a:t>
            </a:fld>
            <a:endParaRPr lang="en-GB"/>
          </a:p>
        </p:txBody>
      </p:sp>
    </p:spTree>
    <p:extLst>
      <p:ext uri="{BB962C8B-B14F-4D97-AF65-F5344CB8AC3E}">
        <p14:creationId xmlns:p14="http://schemas.microsoft.com/office/powerpoint/2010/main" val="9682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3136816"/>
          </a:xfrm>
        </p:spPr>
        <p:txBody>
          <a:bodyPr>
            <a:noAutofit/>
          </a:bodyPr>
          <a:lstStyle/>
          <a:p>
            <a:r>
              <a:rPr lang="en-US" sz="3200" b="1" smtClean="0"/>
              <a:t>The aims of physics in the late 19</a:t>
            </a:r>
            <a:r>
              <a:rPr lang="en-US" sz="3200" b="1" baseline="30000" smtClean="0"/>
              <a:t>th</a:t>
            </a:r>
            <a:r>
              <a:rPr lang="en-US" sz="3200" b="1" smtClean="0"/>
              <a:t> century</a:t>
            </a:r>
            <a:r>
              <a:rPr lang="en-US" sz="3200" b="1"/>
              <a:t/>
            </a:r>
            <a:br>
              <a:rPr lang="en-US" sz="3200" b="1"/>
            </a:br>
            <a:r>
              <a:rPr lang="en-US" sz="3200" b="1" smtClean="0"/>
              <a:t/>
            </a:r>
            <a:br>
              <a:rPr lang="en-US" sz="3200" b="1" smtClean="0"/>
            </a:br>
            <a:endParaRPr lang="de-DE" sz="3200" i="1"/>
          </a:p>
        </p:txBody>
      </p:sp>
      <p:sp>
        <p:nvSpPr>
          <p:cNvPr id="3" name="Untertitel 2"/>
          <p:cNvSpPr>
            <a:spLocks noGrp="1"/>
          </p:cNvSpPr>
          <p:nvPr>
            <p:ph type="subTitle" idx="1"/>
          </p:nvPr>
        </p:nvSpPr>
        <p:spPr>
          <a:xfrm>
            <a:off x="1524000" y="4740441"/>
            <a:ext cx="9144000" cy="818147"/>
          </a:xfrm>
        </p:spPr>
        <p:txBody>
          <a:bodyPr>
            <a:noAutofit/>
          </a:bodyPr>
          <a:lstStyle/>
          <a:p>
            <a:pPr algn="l"/>
            <a:r>
              <a:rPr lang="en-GB" smtClean="0"/>
              <a:t>Marij van Strien</a:t>
            </a:r>
          </a:p>
          <a:p>
            <a:pPr algn="l"/>
            <a:r>
              <a:rPr lang="en-GB" smtClean="0"/>
              <a:t>Bergische Universität Wuppertal</a:t>
            </a:r>
            <a:endParaRPr lang="en-GB"/>
          </a:p>
        </p:txBody>
      </p:sp>
    </p:spTree>
    <p:extLst>
      <p:ext uri="{BB962C8B-B14F-4D97-AF65-F5344CB8AC3E}">
        <p14:creationId xmlns:p14="http://schemas.microsoft.com/office/powerpoint/2010/main" val="2909564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35618"/>
          </a:xfrm>
        </p:spPr>
        <p:txBody>
          <a:bodyPr>
            <a:normAutofit fontScale="90000"/>
          </a:bodyPr>
          <a:lstStyle/>
          <a:p>
            <a:endParaRPr lang="en-GB"/>
          </a:p>
        </p:txBody>
      </p:sp>
      <p:sp>
        <p:nvSpPr>
          <p:cNvPr id="3" name="Inhaltsplatzhalter 2"/>
          <p:cNvSpPr>
            <a:spLocks noGrp="1"/>
          </p:cNvSpPr>
          <p:nvPr>
            <p:ph idx="1"/>
          </p:nvPr>
        </p:nvSpPr>
        <p:spPr>
          <a:xfrm>
            <a:off x="838200" y="827314"/>
            <a:ext cx="10515600" cy="5349649"/>
          </a:xfrm>
        </p:spPr>
        <p:txBody>
          <a:bodyPr/>
          <a:lstStyle/>
          <a:p>
            <a:pPr marL="0" indent="0">
              <a:buNone/>
            </a:pPr>
            <a:r>
              <a:rPr lang="en-GB" smtClean="0"/>
              <a:t>Helmholtz: ‘On the Aim and Progress of Physical Science’, 1869:</a:t>
            </a:r>
          </a:p>
          <a:p>
            <a:pPr marL="0" indent="0">
              <a:buNone/>
            </a:pPr>
            <a:endParaRPr lang="en-GB" smtClean="0"/>
          </a:p>
          <a:p>
            <a:pPr marL="457200" lvl="1" indent="0">
              <a:buNone/>
            </a:pPr>
            <a:r>
              <a:rPr lang="en-GB"/>
              <a:t>“Our desire to </a:t>
            </a:r>
            <a:r>
              <a:rPr lang="en-GB" i="1"/>
              <a:t>comprehend </a:t>
            </a:r>
            <a:r>
              <a:rPr lang="en-GB"/>
              <a:t>natural phenomena, in other words, to ascertain their </a:t>
            </a:r>
            <a:r>
              <a:rPr lang="en-GB" i="1"/>
              <a:t>laws</a:t>
            </a:r>
            <a:r>
              <a:rPr lang="en-GB"/>
              <a:t>, thus takes another form of expression – </a:t>
            </a:r>
            <a:r>
              <a:rPr lang="en-GB"/>
              <a:t>that </a:t>
            </a:r>
            <a:r>
              <a:rPr lang="en-GB" smtClean="0"/>
              <a:t>is, </a:t>
            </a:r>
            <a:r>
              <a:rPr lang="en-GB"/>
              <a:t>we have to seek out the </a:t>
            </a:r>
            <a:r>
              <a:rPr lang="en-GB" i="1"/>
              <a:t>forces</a:t>
            </a:r>
            <a:r>
              <a:rPr lang="en-GB"/>
              <a:t> which are the </a:t>
            </a:r>
            <a:r>
              <a:rPr lang="en-GB" i="1"/>
              <a:t>causes </a:t>
            </a:r>
            <a:r>
              <a:rPr lang="en-GB"/>
              <a:t>of the phenomena</a:t>
            </a:r>
            <a:r>
              <a:rPr lang="en-GB"/>
              <a:t>.” </a:t>
            </a:r>
            <a:endParaRPr lang="en-GB" smtClean="0"/>
          </a:p>
          <a:p>
            <a:pPr marL="457200" lvl="1" indent="0">
              <a:buNone/>
            </a:pPr>
            <a:endParaRPr lang="en-GB"/>
          </a:p>
          <a:p>
            <a:pPr marL="457200" lvl="1" indent="0">
              <a:buNone/>
            </a:pPr>
            <a:r>
              <a:rPr lang="en-GB" smtClean="0"/>
              <a:t>“…all changes in the world are changes in the local distribution of elementary matter, and are eventually brought about through </a:t>
            </a:r>
            <a:r>
              <a:rPr lang="en-GB" i="1" smtClean="0"/>
              <a:t>Motion</a:t>
            </a:r>
            <a:r>
              <a:rPr lang="en-GB" smtClean="0"/>
              <a:t>.”</a:t>
            </a:r>
          </a:p>
          <a:p>
            <a:pPr marL="457200" lvl="1" indent="0">
              <a:buNone/>
            </a:pPr>
            <a:endParaRPr lang="en-GB" smtClean="0"/>
          </a:p>
          <a:p>
            <a:pPr marL="457200" lvl="1" indent="0">
              <a:buNone/>
            </a:pPr>
            <a:r>
              <a:rPr lang="en-GB" smtClean="0"/>
              <a:t>“…the ultimate aim of physical science must be to determine the movements which are the real causes of all other phenomena and discover the motive powers on which they depend; in other words, to merge itself into mechanics.” </a:t>
            </a:r>
          </a:p>
          <a:p>
            <a:pPr marL="457200" lvl="1" indent="0">
              <a:buNone/>
            </a:pPr>
            <a:endParaRPr lang="en-GB"/>
          </a:p>
        </p:txBody>
      </p:sp>
    </p:spTree>
    <p:extLst>
      <p:ext uri="{BB962C8B-B14F-4D97-AF65-F5344CB8AC3E}">
        <p14:creationId xmlns:p14="http://schemas.microsoft.com/office/powerpoint/2010/main" val="3942942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Note on mechanical reduction: </a:t>
            </a:r>
          </a:p>
          <a:p>
            <a:pPr>
              <a:buFontTx/>
              <a:buChar char="-"/>
            </a:pPr>
            <a:r>
              <a:rPr lang="en-GB" smtClean="0"/>
              <a:t>Reduction of entities and processes to matter, motion, and (central) forces. </a:t>
            </a:r>
          </a:p>
          <a:p>
            <a:pPr marL="0" indent="0">
              <a:buNone/>
            </a:pPr>
            <a:r>
              <a:rPr lang="en-GB" smtClean="0"/>
              <a:t>	Often, but not always, atomistic. </a:t>
            </a:r>
          </a:p>
          <a:p>
            <a:pPr>
              <a:buFontTx/>
              <a:buChar char="-"/>
            </a:pPr>
            <a:r>
              <a:rPr lang="en-GB" smtClean="0"/>
              <a:t>OR: Showing the ‘mechanism’ behind the phenomena: springs, wheels, pulleys, etc. </a:t>
            </a:r>
          </a:p>
          <a:p>
            <a:pPr marL="0" indent="0">
              <a:buNone/>
            </a:pPr>
            <a:endParaRPr lang="en-GB" smtClean="0"/>
          </a:p>
        </p:txBody>
      </p:sp>
    </p:spTree>
    <p:extLst>
      <p:ext uri="{BB962C8B-B14F-4D97-AF65-F5344CB8AC3E}">
        <p14:creationId xmlns:p14="http://schemas.microsoft.com/office/powerpoint/2010/main" val="3345324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Maxwell: </a:t>
            </a:r>
            <a:r>
              <a:rPr lang="en-GB"/>
              <a:t>Mechanical </a:t>
            </a:r>
            <a:r>
              <a:rPr lang="en-GB" smtClean="0"/>
              <a:t>models and analogies </a:t>
            </a:r>
            <a:endParaRPr lang="en-GB"/>
          </a:p>
        </p:txBody>
      </p:sp>
      <p:sp>
        <p:nvSpPr>
          <p:cNvPr id="3" name="Inhaltsplatzhalter 2"/>
          <p:cNvSpPr>
            <a:spLocks noGrp="1"/>
          </p:cNvSpPr>
          <p:nvPr>
            <p:ph idx="1"/>
          </p:nvPr>
        </p:nvSpPr>
        <p:spPr/>
        <p:txBody>
          <a:bodyPr>
            <a:normAutofit lnSpcReduction="10000"/>
          </a:bodyPr>
          <a:lstStyle/>
          <a:p>
            <a:r>
              <a:rPr lang="en-GB"/>
              <a:t>U</a:t>
            </a:r>
            <a:r>
              <a:rPr lang="en-GB" smtClean="0"/>
              <a:t>nderstanding through mechanical models and analogies. </a:t>
            </a:r>
          </a:p>
          <a:p>
            <a:r>
              <a:rPr lang="en-GB" smtClean="0"/>
              <a:t>Maxwell uses mechanical models freely, switches between different models and is not too concerned about inconsistencies between them. No demand that models give a true representation of nature. </a:t>
            </a:r>
          </a:p>
          <a:p>
            <a:r>
              <a:rPr lang="en-GB" smtClean="0"/>
              <a:t>Analogies </a:t>
            </a:r>
            <a:r>
              <a:rPr lang="en-GB"/>
              <a:t>enable us to work with “a clear physical conception” without being committed to specific physical hypotheses. </a:t>
            </a:r>
          </a:p>
          <a:p>
            <a:pPr marL="0" indent="0">
              <a:buNone/>
            </a:pPr>
            <a:r>
              <a:rPr lang="en-GB" smtClean="0"/>
              <a:t>	E.g</a:t>
            </a:r>
            <a:r>
              <a:rPr lang="en-GB"/>
              <a:t>.: analogy between electrostatics and fluid motion. </a:t>
            </a:r>
          </a:p>
          <a:p>
            <a:pPr marL="914400" lvl="2" indent="0">
              <a:buNone/>
            </a:pPr>
            <a:r>
              <a:rPr lang="en-GB" smtClean="0"/>
              <a:t>“The </a:t>
            </a:r>
            <a:r>
              <a:rPr lang="en-GB"/>
              <a:t>substance here treated… is not even a hypothetical fluid which is introduced to explain actual phenomena. It is merely a collection of imaginary properties which may be employed for establisheing certain theorems in pure mathematics in a way more intelligible to many minds and more applicable to physical problems than that in which algebraic symbols alone are </a:t>
            </a:r>
            <a:r>
              <a:rPr lang="en-GB"/>
              <a:t>used</a:t>
            </a:r>
            <a:r>
              <a:rPr lang="en-GB" smtClean="0"/>
              <a:t>.”</a:t>
            </a:r>
            <a:endParaRPr lang="en-GB"/>
          </a:p>
          <a:p>
            <a:pPr marL="0" indent="0">
              <a:buNone/>
            </a:pPr>
            <a:endParaRPr lang="en-GB"/>
          </a:p>
          <a:p>
            <a:pPr marL="0" indent="0">
              <a:buNone/>
            </a:pPr>
            <a:endParaRPr lang="en-GB" smtClean="0"/>
          </a:p>
        </p:txBody>
      </p:sp>
    </p:spTree>
    <p:extLst>
      <p:ext uri="{BB962C8B-B14F-4D97-AF65-F5344CB8AC3E}">
        <p14:creationId xmlns:p14="http://schemas.microsoft.com/office/powerpoint/2010/main" val="209683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Mechanical models </a:t>
            </a:r>
            <a:r>
              <a:rPr lang="en-GB"/>
              <a:t>in practice:</a:t>
            </a:r>
          </a:p>
          <a:p>
            <a:r>
              <a:rPr lang="en-GB"/>
              <a:t>Kinetic theory </a:t>
            </a:r>
            <a:r>
              <a:rPr lang="en-GB"/>
              <a:t>of </a:t>
            </a:r>
            <a:r>
              <a:rPr lang="en-GB" smtClean="0"/>
              <a:t>gases</a:t>
            </a:r>
          </a:p>
          <a:p>
            <a:r>
              <a:rPr lang="en-GB" smtClean="0"/>
              <a:t>Models </a:t>
            </a:r>
            <a:r>
              <a:rPr lang="en-GB"/>
              <a:t>of </a:t>
            </a:r>
            <a:r>
              <a:rPr lang="en-GB"/>
              <a:t>the </a:t>
            </a:r>
            <a:r>
              <a:rPr lang="en-GB" smtClean="0"/>
              <a:t>aether</a:t>
            </a:r>
            <a:endParaRPr lang="en-GB"/>
          </a:p>
          <a:p>
            <a:endParaRPr lang="en-GB"/>
          </a:p>
        </p:txBody>
      </p:sp>
    </p:spTree>
    <p:extLst>
      <p:ext uri="{BB962C8B-B14F-4D97-AF65-F5344CB8AC3E}">
        <p14:creationId xmlns:p14="http://schemas.microsoft.com/office/powerpoint/2010/main" val="2085252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Mach</a:t>
            </a:r>
            <a:endParaRPr lang="en-GB"/>
          </a:p>
        </p:txBody>
      </p:sp>
      <p:sp>
        <p:nvSpPr>
          <p:cNvPr id="3" name="Inhaltsplatzhalter 2"/>
          <p:cNvSpPr>
            <a:spLocks noGrp="1"/>
          </p:cNvSpPr>
          <p:nvPr>
            <p:ph idx="1"/>
          </p:nvPr>
        </p:nvSpPr>
        <p:spPr/>
        <p:txBody>
          <a:bodyPr>
            <a:normAutofit/>
          </a:bodyPr>
          <a:lstStyle/>
          <a:p>
            <a:pPr marL="0" indent="0">
              <a:buNone/>
            </a:pPr>
            <a:r>
              <a:rPr lang="en-GB" smtClean="0"/>
              <a:t>Economic function of science: summary of experience. </a:t>
            </a:r>
          </a:p>
          <a:p>
            <a:pPr marL="0" indent="0">
              <a:buNone/>
            </a:pPr>
            <a:r>
              <a:rPr lang="en-GB"/>
              <a:t>Sensations are central; the task of physics is to find functional dependencies between phenomena.  </a:t>
            </a:r>
          </a:p>
          <a:p>
            <a:pPr marL="0" indent="0">
              <a:buNone/>
            </a:pPr>
            <a:r>
              <a:rPr lang="en-US" smtClean="0"/>
              <a:t>To find such dependencies, we always have to start from our own interests, and use abstractions. </a:t>
            </a:r>
            <a:endParaRPr lang="en-US"/>
          </a:p>
          <a:p>
            <a:pPr marL="0" indent="0">
              <a:buNone/>
            </a:pPr>
            <a:endParaRPr lang="en-US"/>
          </a:p>
          <a:p>
            <a:pPr marL="0" indent="0">
              <a:buNone/>
            </a:pPr>
            <a:endParaRPr lang="en-GB" smtClean="0"/>
          </a:p>
          <a:p>
            <a:pPr lvl="1"/>
            <a:endParaRPr lang="en-GB" smtClean="0"/>
          </a:p>
          <a:p>
            <a:endParaRPr lang="en-GB" i="1"/>
          </a:p>
          <a:p>
            <a:endParaRPr lang="en-GB" i="1"/>
          </a:p>
        </p:txBody>
      </p:sp>
    </p:spTree>
    <p:extLst>
      <p:ext uri="{BB962C8B-B14F-4D97-AF65-F5344CB8AC3E}">
        <p14:creationId xmlns:p14="http://schemas.microsoft.com/office/powerpoint/2010/main" val="3517014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No </a:t>
            </a:r>
            <a:r>
              <a:rPr lang="en-GB"/>
              <a:t>need to look for </a:t>
            </a:r>
            <a:r>
              <a:rPr lang="en-GB" i="1"/>
              <a:t>causes: </a:t>
            </a:r>
          </a:p>
          <a:p>
            <a:pPr lvl="1"/>
            <a:r>
              <a:rPr lang="en-GB"/>
              <a:t>The notion of ‘cause’ is problematic because there is never exact repetition in nature, </a:t>
            </a:r>
            <a:r>
              <a:rPr lang="en-US"/>
              <a:t>it is only by means of abstraction that we can say that A is always followed by B.</a:t>
            </a:r>
          </a:p>
          <a:p>
            <a:pPr lvl="1"/>
            <a:r>
              <a:rPr lang="en-GB" i="1"/>
              <a:t>‘</a:t>
            </a:r>
            <a:r>
              <a:rPr lang="en-GB"/>
              <a:t>Cause’ is a primitive notion; the notion of </a:t>
            </a:r>
            <a:r>
              <a:rPr lang="en-GB" i="1"/>
              <a:t>function </a:t>
            </a:r>
            <a:r>
              <a:rPr lang="en-GB"/>
              <a:t>enables a more precise and quantitative account of phenomena</a:t>
            </a:r>
          </a:p>
          <a:p>
            <a:pPr lvl="1"/>
            <a:r>
              <a:rPr lang="en-US"/>
              <a:t>There are philosophical puzzles connected to the notion of cause that can simply be avoided by not using causal concepts, e.g. whether causes precede their effect or are simultaneous with them. </a:t>
            </a:r>
            <a:endParaRPr lang="en-GB"/>
          </a:p>
          <a:p>
            <a:endParaRPr lang="en-GB"/>
          </a:p>
        </p:txBody>
      </p:sp>
    </p:spTree>
    <p:extLst>
      <p:ext uri="{BB962C8B-B14F-4D97-AF65-F5344CB8AC3E}">
        <p14:creationId xmlns:p14="http://schemas.microsoft.com/office/powerpoint/2010/main" val="1531479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235766"/>
          </a:xfrm>
        </p:spPr>
        <p:txBody>
          <a:bodyPr>
            <a:normAutofit fontScale="90000"/>
          </a:bodyPr>
          <a:lstStyle/>
          <a:p>
            <a:endParaRPr lang="en-GB"/>
          </a:p>
        </p:txBody>
      </p:sp>
      <p:sp>
        <p:nvSpPr>
          <p:cNvPr id="3" name="Inhaltsplatzhalter 2"/>
          <p:cNvSpPr>
            <a:spLocks noGrp="1"/>
          </p:cNvSpPr>
          <p:nvPr>
            <p:ph idx="1"/>
          </p:nvPr>
        </p:nvSpPr>
        <p:spPr>
          <a:xfrm>
            <a:off x="838200" y="2155371"/>
            <a:ext cx="10515600" cy="4021592"/>
          </a:xfrm>
        </p:spPr>
        <p:txBody>
          <a:bodyPr>
            <a:normAutofit/>
          </a:bodyPr>
          <a:lstStyle/>
          <a:p>
            <a:r>
              <a:rPr lang="en-GB"/>
              <a:t>No </a:t>
            </a:r>
            <a:r>
              <a:rPr lang="en-GB" i="1" smtClean="0"/>
              <a:t>atoms</a:t>
            </a:r>
            <a:r>
              <a:rPr lang="en-GB" smtClean="0"/>
              <a:t>: </a:t>
            </a:r>
            <a:r>
              <a:rPr lang="en-GB"/>
              <a:t>too speculative</a:t>
            </a:r>
            <a:r>
              <a:rPr lang="en-GB"/>
              <a:t>. </a:t>
            </a:r>
            <a:endParaRPr lang="en-GB" smtClean="0"/>
          </a:p>
          <a:p>
            <a:r>
              <a:rPr lang="en-GB" smtClean="0"/>
              <a:t>Opposition to </a:t>
            </a:r>
            <a:r>
              <a:rPr lang="en-GB"/>
              <a:t>mechanical reduction</a:t>
            </a:r>
            <a:r>
              <a:rPr lang="en-GB"/>
              <a:t>. </a:t>
            </a:r>
            <a:endParaRPr lang="en-GB" smtClean="0"/>
          </a:p>
          <a:p>
            <a:pPr marL="914400" lvl="2" indent="0">
              <a:buNone/>
            </a:pPr>
            <a:r>
              <a:rPr lang="en-US"/>
              <a:t>“If we believe at present that mechanical facts are more intelligible than others, and that they can provide the foundation for other physical facts, then this is a deception. It arises from the fact that the history of mechanics is older and richer than that of physics, so that we have been familiar with mechanical facts for a longer time. Who can claim that electrical and thermal phenomena will not at some point appear similarly to us, when we have come to know their simplest rules and have become familiar with them?” </a:t>
            </a:r>
            <a:r>
              <a:rPr lang="fr-FR"/>
              <a:t>(Mach, 1872)</a:t>
            </a:r>
            <a:endParaRPr lang="de-DE"/>
          </a:p>
          <a:p>
            <a:pPr marL="0" indent="0">
              <a:buNone/>
            </a:pPr>
            <a:endParaRPr lang="en-GB"/>
          </a:p>
        </p:txBody>
      </p:sp>
    </p:spTree>
    <p:extLst>
      <p:ext uri="{BB962C8B-B14F-4D97-AF65-F5344CB8AC3E}">
        <p14:creationId xmlns:p14="http://schemas.microsoft.com/office/powerpoint/2010/main" val="1082033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Poincaré</a:t>
            </a:r>
            <a:endParaRPr lang="en-GB"/>
          </a:p>
        </p:txBody>
      </p:sp>
      <p:sp>
        <p:nvSpPr>
          <p:cNvPr id="3" name="Inhaltsplatzhalter 2"/>
          <p:cNvSpPr>
            <a:spLocks noGrp="1"/>
          </p:cNvSpPr>
          <p:nvPr>
            <p:ph idx="1"/>
          </p:nvPr>
        </p:nvSpPr>
        <p:spPr>
          <a:xfrm>
            <a:off x="838200" y="1825625"/>
            <a:ext cx="10515600" cy="4684032"/>
          </a:xfrm>
        </p:spPr>
        <p:txBody>
          <a:bodyPr>
            <a:normAutofit lnSpcReduction="10000"/>
          </a:bodyPr>
          <a:lstStyle/>
          <a:p>
            <a:pPr marL="0" indent="0">
              <a:buNone/>
            </a:pPr>
            <a:r>
              <a:rPr lang="en-US"/>
              <a:t>“The aim of science is not things in themselves, as the dogmatists in their simplicity imagine, but the relations between things; outside those relations there is no reality knowable.” (Poincaré</a:t>
            </a:r>
            <a:r>
              <a:rPr lang="en-US"/>
              <a:t>, </a:t>
            </a:r>
            <a:r>
              <a:rPr lang="en-US" smtClean="0"/>
              <a:t>1902)</a:t>
            </a:r>
          </a:p>
          <a:p>
            <a:pPr marL="0" indent="0">
              <a:buNone/>
            </a:pPr>
            <a:endParaRPr lang="en-US"/>
          </a:p>
          <a:p>
            <a:pPr marL="0" indent="0">
              <a:buNone/>
            </a:pPr>
            <a:r>
              <a:rPr lang="en-GB"/>
              <a:t>Laws of nature are classifications of antecedents and consequents, and always approximate and incomplete</a:t>
            </a:r>
            <a:r>
              <a:rPr lang="en-GB"/>
              <a:t>. </a:t>
            </a:r>
            <a:endParaRPr lang="en-GB"/>
          </a:p>
          <a:p>
            <a:pPr marL="457200" lvl="1" indent="0">
              <a:buNone/>
            </a:pPr>
            <a:r>
              <a:rPr lang="en-US" smtClean="0"/>
              <a:t>“...</a:t>
            </a:r>
            <a:r>
              <a:rPr lang="en-US"/>
              <a:t>no particular law will ever be more than approximate and probable. Scientists have never failed to recognize this truth; only they believe, right or wrong, that every law may be replaced by another closer and more probable, that this new law will itself be only provisional, but that the same movement can continue indefinitely, so that science in progressing will possess laws more and more probable, that the approximation will end by differing as little as you choose from exactitude and the probability from certitude.” (Poincaré, 1905)</a:t>
            </a:r>
          </a:p>
          <a:p>
            <a:pPr marL="0" indent="0">
              <a:buNone/>
            </a:pPr>
            <a:endParaRPr lang="en-GB" smtClean="0"/>
          </a:p>
          <a:p>
            <a:pPr marL="0" indent="0">
              <a:buNone/>
            </a:pPr>
            <a:endParaRPr lang="en-GB" smtClean="0"/>
          </a:p>
          <a:p>
            <a:endParaRPr lang="en-GB"/>
          </a:p>
        </p:txBody>
      </p:sp>
    </p:spTree>
    <p:extLst>
      <p:ext uri="{BB962C8B-B14F-4D97-AF65-F5344CB8AC3E}">
        <p14:creationId xmlns:p14="http://schemas.microsoft.com/office/powerpoint/2010/main" val="3047777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normAutofit/>
          </a:bodyPr>
          <a:lstStyle/>
          <a:p>
            <a:pPr marL="0" indent="0">
              <a:buNone/>
            </a:pPr>
            <a:r>
              <a:rPr lang="en-GB" smtClean="0"/>
              <a:t>Poincaré is critical about mechanical reduction. Point particle mechanics does not suffice. </a:t>
            </a:r>
            <a:endParaRPr lang="en-GB"/>
          </a:p>
          <a:p>
            <a:pPr marL="0" indent="0">
              <a:buNone/>
            </a:pPr>
            <a:endParaRPr lang="en-GB" smtClean="0"/>
          </a:p>
          <a:p>
            <a:pPr marL="0" indent="0">
              <a:buNone/>
            </a:pPr>
            <a:r>
              <a:rPr lang="en-GB"/>
              <a:t>Rather than finding underlying mechanisms</a:t>
            </a:r>
            <a:r>
              <a:rPr lang="en-GB"/>
              <a:t>, </a:t>
            </a:r>
            <a:r>
              <a:rPr lang="en-GB" smtClean="0"/>
              <a:t>work with general principles: conservation of mass and energy, equality of action and reaction, principle of least action. </a:t>
            </a:r>
            <a:endParaRPr lang="en-GB"/>
          </a:p>
          <a:p>
            <a:pPr marL="0" indent="0">
              <a:buNone/>
            </a:pPr>
            <a:endParaRPr lang="en-GB"/>
          </a:p>
        </p:txBody>
      </p:sp>
    </p:spTree>
    <p:extLst>
      <p:ext uri="{BB962C8B-B14F-4D97-AF65-F5344CB8AC3E}">
        <p14:creationId xmlns:p14="http://schemas.microsoft.com/office/powerpoint/2010/main" val="2499424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Anti-mechanism in the late nineteenth century	</a:t>
            </a:r>
            <a:endParaRPr lang="en-GB"/>
          </a:p>
        </p:txBody>
      </p:sp>
      <p:sp>
        <p:nvSpPr>
          <p:cNvPr id="3" name="Inhaltsplatzhalter 2"/>
          <p:cNvSpPr>
            <a:spLocks noGrp="1"/>
          </p:cNvSpPr>
          <p:nvPr>
            <p:ph idx="1"/>
          </p:nvPr>
        </p:nvSpPr>
        <p:spPr/>
        <p:txBody>
          <a:bodyPr/>
          <a:lstStyle/>
          <a:p>
            <a:r>
              <a:rPr lang="en-GB" smtClean="0"/>
              <a:t>Physicists including Mach, Poincaré and Duhem felt that mechanical models were often too speculative, to complex, and not fruitful enough. Rather than developing such models, physicists should restrict themselves to classifying and describing phenomena. </a:t>
            </a:r>
          </a:p>
          <a:p>
            <a:r>
              <a:rPr lang="en-GB" smtClean="0"/>
              <a:t>Specifically, they objected to atomism, and to the kinetic theory of gases, which aimed to reduce thermodynamics to mechanics. Thermodynamics should stand on its own. </a:t>
            </a:r>
            <a:endParaRPr lang="en-GB"/>
          </a:p>
        </p:txBody>
      </p:sp>
    </p:spTree>
    <p:extLst>
      <p:ext uri="{BB962C8B-B14F-4D97-AF65-F5344CB8AC3E}">
        <p14:creationId xmlns:p14="http://schemas.microsoft.com/office/powerpoint/2010/main" val="4257143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What is the ultimate aim of physics?</a:t>
            </a:r>
            <a:endParaRPr lang="en-GB"/>
          </a:p>
        </p:txBody>
      </p:sp>
      <p:sp>
        <p:nvSpPr>
          <p:cNvPr id="3" name="Inhaltsplatzhalter 2"/>
          <p:cNvSpPr>
            <a:spLocks noGrp="1"/>
          </p:cNvSpPr>
          <p:nvPr>
            <p:ph idx="1"/>
          </p:nvPr>
        </p:nvSpPr>
        <p:spPr/>
        <p:txBody>
          <a:bodyPr>
            <a:normAutofit/>
          </a:bodyPr>
          <a:lstStyle/>
          <a:p>
            <a:pPr marL="0" indent="0">
              <a:buNone/>
            </a:pPr>
            <a:r>
              <a:rPr lang="en-GB" smtClean="0"/>
              <a:t>What would an ideal theory look like? </a:t>
            </a:r>
          </a:p>
          <a:p>
            <a:pPr marL="0" indent="0">
              <a:buNone/>
            </a:pPr>
            <a:endParaRPr lang="en-GB"/>
          </a:p>
          <a:p>
            <a:pPr marL="0" indent="0">
              <a:buNone/>
            </a:pPr>
            <a:r>
              <a:rPr lang="en-GB" i="1" smtClean="0"/>
              <a:t>Laplacian ideal: </a:t>
            </a:r>
          </a:p>
          <a:p>
            <a:pPr marL="0" indent="0">
              <a:buNone/>
            </a:pPr>
            <a:endParaRPr lang="en-GB"/>
          </a:p>
          <a:p>
            <a:pPr marL="457200" lvl="1" indent="0">
              <a:buNone/>
            </a:pPr>
            <a:endParaRPr lang="en-GB" smtClean="0"/>
          </a:p>
          <a:p>
            <a:pPr marL="0" indent="0">
              <a:buNone/>
            </a:pPr>
            <a:endParaRPr lang="en-GB" smtClean="0"/>
          </a:p>
          <a:p>
            <a:pPr marL="0" indent="0">
              <a:buNone/>
            </a:pPr>
            <a:r>
              <a:rPr lang="en-GB"/>
              <a:t>	</a:t>
            </a:r>
            <a:r>
              <a:rPr lang="en-GB" smtClean="0"/>
              <a:t>					In how far did this ideal hold up 						during the 19</a:t>
            </a:r>
            <a:r>
              <a:rPr lang="en-GB" baseline="30000" smtClean="0"/>
              <a:t>th</a:t>
            </a:r>
            <a:r>
              <a:rPr lang="en-GB" smtClean="0"/>
              <a:t> century? </a:t>
            </a:r>
            <a:endParaRPr lang="en-GB"/>
          </a:p>
        </p:txBody>
      </p:sp>
      <p:sp>
        <p:nvSpPr>
          <p:cNvPr id="10" name="Textfeld 9"/>
          <p:cNvSpPr txBox="1"/>
          <p:nvPr/>
        </p:nvSpPr>
        <p:spPr>
          <a:xfrm>
            <a:off x="3570514" y="2808514"/>
            <a:ext cx="6117771" cy="954107"/>
          </a:xfrm>
          <a:prstGeom prst="rect">
            <a:avLst/>
          </a:prstGeom>
          <a:noFill/>
        </p:spPr>
        <p:txBody>
          <a:bodyPr wrap="square" rtlCol="0">
            <a:spAutoFit/>
          </a:bodyPr>
          <a:lstStyle/>
          <a:p>
            <a:pPr marL="800100" lvl="1" indent="-342900">
              <a:buFont typeface="Arial" panose="020B0604020202020204" pitchFamily="34" charset="0"/>
              <a:buChar char="•"/>
            </a:pPr>
            <a:r>
              <a:rPr lang="en-GB" sz="2800"/>
              <a:t>Reduction to matter &amp; motion</a:t>
            </a:r>
          </a:p>
          <a:p>
            <a:pPr marL="800100" lvl="1" indent="-342900">
              <a:buFont typeface="Arial" panose="020B0604020202020204" pitchFamily="34" charset="0"/>
              <a:buChar char="•"/>
            </a:pPr>
            <a:r>
              <a:rPr lang="en-GB" sz="2800"/>
              <a:t>Determinism</a:t>
            </a:r>
          </a:p>
        </p:txBody>
      </p:sp>
    </p:spTree>
    <p:extLst>
      <p:ext uri="{BB962C8B-B14F-4D97-AF65-F5344CB8AC3E}">
        <p14:creationId xmlns:p14="http://schemas.microsoft.com/office/powerpoint/2010/main" val="301254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Boltzmann</a:t>
            </a:r>
            <a:endParaRPr lang="en-GB"/>
          </a:p>
        </p:txBody>
      </p:sp>
      <p:sp>
        <p:nvSpPr>
          <p:cNvPr id="3" name="Inhaltsplatzhalter 2"/>
          <p:cNvSpPr>
            <a:spLocks noGrp="1"/>
          </p:cNvSpPr>
          <p:nvPr>
            <p:ph idx="1"/>
          </p:nvPr>
        </p:nvSpPr>
        <p:spPr/>
        <p:txBody>
          <a:bodyPr>
            <a:normAutofit/>
          </a:bodyPr>
          <a:lstStyle/>
          <a:p>
            <a:pPr marL="0" indent="0">
              <a:buNone/>
            </a:pPr>
            <a:r>
              <a:rPr lang="en-GB" smtClean="0"/>
              <a:t>Boltzmann continued Maxwell’s program of mechanical models; he presented himself as a reactionary in doing so. </a:t>
            </a:r>
          </a:p>
          <a:p>
            <a:pPr marL="0" indent="0">
              <a:buNone/>
            </a:pPr>
            <a:r>
              <a:rPr lang="de-DE"/>
              <a:t> </a:t>
            </a:r>
            <a:endParaRPr lang="de-DE" smtClean="0"/>
          </a:p>
          <a:p>
            <a:pPr marL="0" indent="0">
              <a:buNone/>
            </a:pPr>
            <a:r>
              <a:rPr lang="de-DE" smtClean="0"/>
              <a:t>But we don‘t need a true description of natural processes, but rather a </a:t>
            </a:r>
            <a:r>
              <a:rPr lang="en-ID" smtClean="0"/>
              <a:t>‘picture’. </a:t>
            </a:r>
            <a:endParaRPr lang="en-ID" dirty="0" smtClean="0"/>
          </a:p>
          <a:p>
            <a:pPr marL="457200" lvl="1" indent="0">
              <a:buNone/>
            </a:pPr>
            <a:r>
              <a:rPr lang="en-US" smtClean="0"/>
              <a:t>“</a:t>
            </a:r>
            <a:r>
              <a:rPr lang="en-US" dirty="0" smtClean="0"/>
              <a:t>it </a:t>
            </a:r>
            <a:r>
              <a:rPr lang="en-US" dirty="0"/>
              <a:t>cannot be our task to find an absolutely correct theory but rather a picture that is as simple as possible and represents the phenomena as accurately as possible”.</a:t>
            </a:r>
          </a:p>
          <a:p>
            <a:pPr marL="0" indent="0">
              <a:buNone/>
            </a:pPr>
            <a:endParaRPr lang="en-GB" dirty="0" smtClean="0"/>
          </a:p>
        </p:txBody>
      </p:sp>
    </p:spTree>
    <p:extLst>
      <p:ext uri="{BB962C8B-B14F-4D97-AF65-F5344CB8AC3E}">
        <p14:creationId xmlns:p14="http://schemas.microsoft.com/office/powerpoint/2010/main" val="317705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Boltzmann</a:t>
            </a:r>
            <a:endParaRPr lang="en-GB"/>
          </a:p>
        </p:txBody>
      </p:sp>
      <p:sp>
        <p:nvSpPr>
          <p:cNvPr id="3" name="Inhaltsplatzhalter 2"/>
          <p:cNvSpPr>
            <a:spLocks noGrp="1"/>
          </p:cNvSpPr>
          <p:nvPr>
            <p:ph idx="1"/>
          </p:nvPr>
        </p:nvSpPr>
        <p:spPr/>
        <p:txBody>
          <a:bodyPr/>
          <a:lstStyle/>
          <a:p>
            <a:r>
              <a:rPr lang="en-US" smtClean="0"/>
              <a:t>Laws </a:t>
            </a:r>
            <a:r>
              <a:rPr lang="en-US"/>
              <a:t>of nature do not hold exactly and absolutely, physics only offers idealized models</a:t>
            </a:r>
            <a:r>
              <a:rPr lang="en-US"/>
              <a:t>. </a:t>
            </a:r>
            <a:endParaRPr lang="en-US" smtClean="0"/>
          </a:p>
          <a:p>
            <a:r>
              <a:rPr lang="en-US" smtClean="0"/>
              <a:t>Laws of nature can be statistical; fundamental role of probabilities in statistical mechanics</a:t>
            </a:r>
            <a:endParaRPr lang="de-DE"/>
          </a:p>
          <a:p>
            <a:pPr marL="0" indent="0">
              <a:buNone/>
            </a:pPr>
            <a:endParaRPr lang="en-GB"/>
          </a:p>
        </p:txBody>
      </p:sp>
    </p:spTree>
    <p:extLst>
      <p:ext uri="{BB962C8B-B14F-4D97-AF65-F5344CB8AC3E}">
        <p14:creationId xmlns:p14="http://schemas.microsoft.com/office/powerpoint/2010/main" val="404360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Determinism in late-19</a:t>
            </a:r>
            <a:r>
              <a:rPr lang="en-GB" baseline="30000" smtClean="0"/>
              <a:t>th</a:t>
            </a:r>
            <a:r>
              <a:rPr lang="en-GB" smtClean="0"/>
              <a:t>-century physics</a:t>
            </a:r>
            <a:endParaRPr lang="en-GB"/>
          </a:p>
        </p:txBody>
      </p:sp>
      <p:sp>
        <p:nvSpPr>
          <p:cNvPr id="3" name="Inhaltsplatzhalter 2"/>
          <p:cNvSpPr>
            <a:spLocks noGrp="1"/>
          </p:cNvSpPr>
          <p:nvPr>
            <p:ph idx="1"/>
          </p:nvPr>
        </p:nvSpPr>
        <p:spPr/>
        <p:txBody>
          <a:bodyPr/>
          <a:lstStyle/>
          <a:p>
            <a:r>
              <a:rPr lang="en-GB" smtClean="0"/>
              <a:t>Laplace’s determinism: given the position and velocity of all particles at an instant, plus the laws of nature, the entire future and past of the universe can be calculated. </a:t>
            </a:r>
          </a:p>
          <a:p>
            <a:r>
              <a:rPr lang="en-GB" smtClean="0"/>
              <a:t>But: the idea that all natural processes can be reduced to motion of atoms, and that there is a fixed set of exact laws of nature determining this motion, would have seemed overly simplistic by the late 19</a:t>
            </a:r>
            <a:r>
              <a:rPr lang="en-GB" baseline="30000" smtClean="0"/>
              <a:t>th</a:t>
            </a:r>
            <a:r>
              <a:rPr lang="en-GB" smtClean="0"/>
              <a:t> century. </a:t>
            </a:r>
            <a:endParaRPr lang="en-GB"/>
          </a:p>
        </p:txBody>
      </p:sp>
    </p:spTree>
    <p:extLst>
      <p:ext uri="{BB962C8B-B14F-4D97-AF65-F5344CB8AC3E}">
        <p14:creationId xmlns:p14="http://schemas.microsoft.com/office/powerpoint/2010/main" val="3729500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Mach: </a:t>
            </a:r>
            <a:endParaRPr lang="en-GB"/>
          </a:p>
          <a:p>
            <a:pPr marL="0" indent="0">
              <a:buNone/>
            </a:pPr>
            <a:r>
              <a:rPr lang="en-GB" smtClean="0"/>
              <a:t>Laplacian </a:t>
            </a:r>
            <a:r>
              <a:rPr lang="en-GB"/>
              <a:t>determinism is part of a “mechanische Mythologie” and an overestimation of the scope of physics. </a:t>
            </a:r>
          </a:p>
          <a:p>
            <a:pPr lvl="1">
              <a:buFontTx/>
              <a:buChar char="-"/>
            </a:pPr>
            <a:r>
              <a:rPr lang="en-GB"/>
              <a:t>There is no notion of time for the universe as a whole</a:t>
            </a:r>
          </a:p>
          <a:p>
            <a:pPr lvl="1">
              <a:buFontTx/>
              <a:buChar char="-"/>
            </a:pPr>
            <a:r>
              <a:rPr lang="en-GB" smtClean="0"/>
              <a:t>As laws </a:t>
            </a:r>
            <a:r>
              <a:rPr lang="en-GB"/>
              <a:t>of nature are summaries of experience: they cannot be extrapolated too far beyond experience, and never give a complete and fully accurate description of nature</a:t>
            </a:r>
          </a:p>
          <a:p>
            <a:endParaRPr lang="en-GB"/>
          </a:p>
        </p:txBody>
      </p:sp>
    </p:spTree>
    <p:extLst>
      <p:ext uri="{BB962C8B-B14F-4D97-AF65-F5344CB8AC3E}">
        <p14:creationId xmlns:p14="http://schemas.microsoft.com/office/powerpoint/2010/main" val="139256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normAutofit lnSpcReduction="10000"/>
          </a:bodyPr>
          <a:lstStyle/>
          <a:p>
            <a:pPr marL="0" indent="0">
              <a:buNone/>
            </a:pPr>
            <a:r>
              <a:rPr lang="en-US"/>
              <a:t>Mach, 1905: </a:t>
            </a:r>
          </a:p>
          <a:p>
            <a:pPr marL="457200" lvl="1" indent="0">
              <a:buNone/>
            </a:pPr>
            <a:r>
              <a:rPr lang="en-US" smtClean="0"/>
              <a:t>“The </a:t>
            </a:r>
            <a:r>
              <a:rPr lang="en-US"/>
              <a:t>correctness of the position of </a:t>
            </a:r>
            <a:r>
              <a:rPr lang="en-US" smtClean="0"/>
              <a:t>“determinism” </a:t>
            </a:r>
            <a:r>
              <a:rPr lang="en-US"/>
              <a:t>or </a:t>
            </a:r>
            <a:r>
              <a:rPr lang="en-US" smtClean="0"/>
              <a:t>“indeterminism” cannot </a:t>
            </a:r>
            <a:r>
              <a:rPr lang="en-US"/>
              <a:t>be proven. It can only be decided if science is completed or demonstrably impossible. It is a matter of suppositions which we bring to the contemplation of things, depending on whether one attaches a greater subjective value to the successes or to the failures that research has attained so far. But during research, every thinker is necessarily a theoretical determinist. </a:t>
            </a:r>
            <a:endParaRPr lang="de-DE" sz="2800"/>
          </a:p>
          <a:p>
            <a:pPr marL="457200" lvl="1" indent="0">
              <a:buNone/>
            </a:pPr>
            <a:r>
              <a:rPr lang="en-US"/>
              <a:t>(...) However, the researcher must always be prepared for disappointment. [</a:t>
            </a:r>
            <a:r>
              <a:rPr lang="en-US" i="1"/>
              <a:t>experience is limited, there can always be factors one has not taken account of, there is never exact repetition in nature</a:t>
            </a:r>
            <a:r>
              <a:rPr lang="en-US"/>
              <a:t>]. Thus, also he who advocates an extreme determinism in theory must in practice remain indeterminist, in particular when he does not want to speculate away the most important discoveries</a:t>
            </a:r>
            <a:r>
              <a:rPr lang="en-US" smtClean="0"/>
              <a:t>.”</a:t>
            </a:r>
            <a:endParaRPr lang="en-GB"/>
          </a:p>
        </p:txBody>
      </p:sp>
    </p:spTree>
    <p:extLst>
      <p:ext uri="{BB962C8B-B14F-4D97-AF65-F5344CB8AC3E}">
        <p14:creationId xmlns:p14="http://schemas.microsoft.com/office/powerpoint/2010/main" val="54430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838200" y="-914400"/>
            <a:ext cx="10515600" cy="1279525"/>
          </a:xfrm>
        </p:spPr>
        <p:txBody>
          <a:bodyPr/>
          <a:lstStyle/>
          <a:p>
            <a:endParaRPr lang="en-GB"/>
          </a:p>
        </p:txBody>
      </p:sp>
      <p:sp>
        <p:nvSpPr>
          <p:cNvPr id="3" name="Inhaltsplatzhalter 2"/>
          <p:cNvSpPr>
            <a:spLocks noGrp="1"/>
          </p:cNvSpPr>
          <p:nvPr>
            <p:ph idx="1"/>
          </p:nvPr>
        </p:nvSpPr>
        <p:spPr>
          <a:xfrm>
            <a:off x="838200" y="365125"/>
            <a:ext cx="10515600" cy="5811838"/>
          </a:xfrm>
        </p:spPr>
        <p:txBody>
          <a:bodyPr>
            <a:normAutofit/>
          </a:bodyPr>
          <a:lstStyle/>
          <a:p>
            <a:pPr marL="0" indent="0">
              <a:buNone/>
            </a:pPr>
            <a:endParaRPr lang="en-US" smtClean="0"/>
          </a:p>
          <a:p>
            <a:pPr marL="0" indent="0">
              <a:buNone/>
            </a:pPr>
            <a:endParaRPr lang="en-US"/>
          </a:p>
          <a:p>
            <a:pPr marL="0" indent="0">
              <a:buNone/>
            </a:pPr>
            <a:r>
              <a:rPr lang="en-US" smtClean="0"/>
              <a:t>Boltzmann, 1899: </a:t>
            </a:r>
          </a:p>
          <a:p>
            <a:pPr marL="457200" lvl="1" indent="0">
              <a:buNone/>
            </a:pPr>
            <a:r>
              <a:rPr lang="en-US" smtClean="0"/>
              <a:t>“Precondition </a:t>
            </a:r>
            <a:r>
              <a:rPr lang="en-US"/>
              <a:t>of all scientific knowledge is the principle of unique determinacy of natural processes; in the case of mechanics, the unique determinacy of all motions. This means that the motions of bodies do not purely by chance take place now in this way and now in that, but that the motions are uniquely determined by the circumstances in which the body finds itself. If each body would move around however it wanted, if under equal circumstances now this, now that motion would follow purely by chance, we could only curiously observe the course of the phenomena, but not examine them</a:t>
            </a:r>
            <a:r>
              <a:rPr lang="en-US" smtClean="0"/>
              <a:t>.”</a:t>
            </a:r>
            <a:endParaRPr lang="de-DE"/>
          </a:p>
          <a:p>
            <a:pPr marL="0" indent="0">
              <a:buNone/>
            </a:pPr>
            <a:endParaRPr lang="en-GB" smtClean="0"/>
          </a:p>
        </p:txBody>
      </p:sp>
    </p:spTree>
    <p:extLst>
      <p:ext uri="{BB962C8B-B14F-4D97-AF65-F5344CB8AC3E}">
        <p14:creationId xmlns:p14="http://schemas.microsoft.com/office/powerpoint/2010/main" val="2450005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252713"/>
          </a:xfrm>
        </p:spPr>
        <p:txBody>
          <a:bodyPr>
            <a:normAutofit fontScale="90000"/>
          </a:bodyPr>
          <a:lstStyle/>
          <a:p>
            <a:endParaRPr lang="en-GB"/>
          </a:p>
        </p:txBody>
      </p:sp>
      <p:sp>
        <p:nvSpPr>
          <p:cNvPr id="3" name="Inhaltsplatzhalter 2"/>
          <p:cNvSpPr>
            <a:spLocks noGrp="1"/>
          </p:cNvSpPr>
          <p:nvPr>
            <p:ph idx="1"/>
          </p:nvPr>
        </p:nvSpPr>
        <p:spPr>
          <a:xfrm>
            <a:off x="838200" y="1013254"/>
            <a:ext cx="10515600" cy="5163709"/>
          </a:xfrm>
        </p:spPr>
        <p:txBody>
          <a:bodyPr>
            <a:normAutofit/>
          </a:bodyPr>
          <a:lstStyle/>
          <a:p>
            <a:pPr marL="0" indent="0">
              <a:buNone/>
            </a:pPr>
            <a:r>
              <a:rPr lang="en-GB" smtClean="0"/>
              <a:t>Boltzmann </a:t>
            </a:r>
            <a:r>
              <a:rPr lang="en-GB"/>
              <a:t>describes our tendency to look for causes as a habit of thought, an evolutionary a priori. </a:t>
            </a:r>
            <a:r>
              <a:rPr lang="en-GB" smtClean="0"/>
              <a:t>It is usually effective in helping us make sense of the world, but can overshoot the mark. </a:t>
            </a:r>
          </a:p>
          <a:p>
            <a:pPr marL="0" indent="0">
              <a:buNone/>
            </a:pPr>
            <a:endParaRPr lang="en-GB"/>
          </a:p>
          <a:p>
            <a:pPr marL="0" indent="0">
              <a:buNone/>
            </a:pPr>
            <a:r>
              <a:rPr lang="en-GB"/>
              <a:t>Similarly, a principle of unique, local determination of motion </a:t>
            </a:r>
            <a:r>
              <a:rPr lang="en-GB" smtClean="0"/>
              <a:t>helps us to make sense of the world, although there is no a priori guarantee that it always holds (and it cannot be derived from experience either). </a:t>
            </a:r>
          </a:p>
          <a:p>
            <a:pPr marL="0" indent="0">
              <a:buNone/>
            </a:pPr>
            <a:endParaRPr lang="en-GB"/>
          </a:p>
        </p:txBody>
      </p:sp>
    </p:spTree>
    <p:extLst>
      <p:ext uri="{BB962C8B-B14F-4D97-AF65-F5344CB8AC3E}">
        <p14:creationId xmlns:p14="http://schemas.microsoft.com/office/powerpoint/2010/main" val="27914039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838200" y="0"/>
            <a:ext cx="10515600" cy="365125"/>
          </a:xfrm>
        </p:spPr>
        <p:txBody>
          <a:bodyPr>
            <a:normAutofit fontScale="90000"/>
          </a:bodyPr>
          <a:lstStyle/>
          <a:p>
            <a:endParaRPr lang="en-GB"/>
          </a:p>
        </p:txBody>
      </p:sp>
      <p:sp>
        <p:nvSpPr>
          <p:cNvPr id="3" name="Inhaltsplatzhalter 2"/>
          <p:cNvSpPr>
            <a:spLocks noGrp="1"/>
          </p:cNvSpPr>
          <p:nvPr>
            <p:ph idx="1"/>
          </p:nvPr>
        </p:nvSpPr>
        <p:spPr>
          <a:xfrm>
            <a:off x="838200" y="770020"/>
            <a:ext cx="10515600" cy="5799221"/>
          </a:xfrm>
        </p:spPr>
        <p:txBody>
          <a:bodyPr>
            <a:normAutofit/>
          </a:bodyPr>
          <a:lstStyle/>
          <a:p>
            <a:pPr marL="0" indent="0">
              <a:buNone/>
            </a:pPr>
            <a:r>
              <a:rPr lang="en-GB" smtClean="0"/>
              <a:t>Poincaré, 1913: </a:t>
            </a:r>
          </a:p>
          <a:p>
            <a:pPr marL="0" indent="0">
              <a:buNone/>
            </a:pPr>
            <a:endParaRPr lang="en-GB"/>
          </a:p>
          <a:p>
            <a:pPr marL="457200" lvl="1" indent="0">
              <a:buNone/>
            </a:pPr>
            <a:r>
              <a:rPr lang="en-GB" smtClean="0"/>
              <a:t>“Science </a:t>
            </a:r>
            <a:r>
              <a:rPr lang="en-GB"/>
              <a:t>is deterministic; it is deterministic </a:t>
            </a:r>
            <a:r>
              <a:rPr lang="en-GB" i="1"/>
              <a:t>a priori</a:t>
            </a:r>
            <a:r>
              <a:rPr lang="en-GB"/>
              <a:t>; it postulates determinism, because without it, science could not exist. It is also deterministic </a:t>
            </a:r>
            <a:r>
              <a:rPr lang="en-GB" i="1"/>
              <a:t>a posteriori</a:t>
            </a:r>
            <a:r>
              <a:rPr lang="en-GB"/>
              <a:t>; if it started out by postulating determinism, as a necessary condition for its existence, it then demonstrates determinism precisely by existence, and each of its conquests is a victory of determinism</a:t>
            </a:r>
            <a:r>
              <a:rPr lang="en-GB" smtClean="0"/>
              <a:t>.” (Poincaré, 1913)</a:t>
            </a:r>
            <a:endParaRPr lang="de-DE" smtClean="0"/>
          </a:p>
          <a:p>
            <a:pPr marL="457200" lvl="1" indent="0">
              <a:buNone/>
            </a:pPr>
            <a:endParaRPr lang="de-DE"/>
          </a:p>
          <a:p>
            <a:pPr marL="457200" lvl="1" indent="0">
              <a:buNone/>
            </a:pPr>
            <a:r>
              <a:rPr lang="en-GB" smtClean="0"/>
              <a:t>“...</a:t>
            </a:r>
            <a:r>
              <a:rPr lang="en-GB"/>
              <a:t>science, rightly or wrongly, is deterministic; wherever it enters, it brings determinism</a:t>
            </a:r>
            <a:r>
              <a:rPr lang="en-GB" smtClean="0"/>
              <a:t>.” (Poincaré, 1913)</a:t>
            </a:r>
            <a:endParaRPr lang="en-GB"/>
          </a:p>
        </p:txBody>
      </p:sp>
    </p:spTree>
    <p:extLst>
      <p:ext uri="{BB962C8B-B14F-4D97-AF65-F5344CB8AC3E}">
        <p14:creationId xmlns:p14="http://schemas.microsoft.com/office/powerpoint/2010/main" val="1799676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838200" y="296562"/>
            <a:ext cx="10515600" cy="68563"/>
          </a:xfrm>
        </p:spPr>
        <p:txBody>
          <a:bodyPr>
            <a:normAutofit fontScale="90000"/>
          </a:bodyPr>
          <a:lstStyle/>
          <a:p>
            <a:endParaRPr lang="en-GB"/>
          </a:p>
        </p:txBody>
      </p:sp>
      <p:sp>
        <p:nvSpPr>
          <p:cNvPr id="3" name="Inhaltsplatzhalter 2"/>
          <p:cNvSpPr>
            <a:spLocks noGrp="1"/>
          </p:cNvSpPr>
          <p:nvPr>
            <p:ph idx="1"/>
          </p:nvPr>
        </p:nvSpPr>
        <p:spPr>
          <a:xfrm>
            <a:off x="838200" y="667265"/>
            <a:ext cx="10515600" cy="5509698"/>
          </a:xfrm>
        </p:spPr>
        <p:txBody>
          <a:bodyPr>
            <a:normAutofit/>
          </a:bodyPr>
          <a:lstStyle/>
          <a:p>
            <a:pPr marL="0" indent="0">
              <a:buNone/>
            </a:pPr>
            <a:endParaRPr lang="en-GB" smtClean="0"/>
          </a:p>
          <a:p>
            <a:pPr marL="0" indent="0">
              <a:buNone/>
            </a:pPr>
            <a:endParaRPr lang="en-GB"/>
          </a:p>
          <a:p>
            <a:pPr marL="0" indent="0">
              <a:buNone/>
            </a:pPr>
            <a:r>
              <a:rPr lang="en-GB" smtClean="0"/>
              <a:t>Determinism as </a:t>
            </a:r>
            <a:r>
              <a:rPr lang="en-GB" smtClean="0"/>
              <a:t>a </a:t>
            </a:r>
            <a:r>
              <a:rPr lang="en-GB" i="1" smtClean="0"/>
              <a:t>regulative principle: </a:t>
            </a:r>
            <a:endParaRPr lang="en-GB" i="1" smtClean="0"/>
          </a:p>
          <a:p>
            <a:pPr>
              <a:buFontTx/>
              <a:buChar char="-"/>
            </a:pPr>
            <a:r>
              <a:rPr lang="en-GB"/>
              <a:t>Not an established feature of our theories</a:t>
            </a:r>
            <a:r>
              <a:rPr lang="en-GB"/>
              <a:t>, </a:t>
            </a:r>
            <a:r>
              <a:rPr lang="en-GB" smtClean="0"/>
              <a:t>but rather a regulative </a:t>
            </a:r>
            <a:r>
              <a:rPr lang="en-GB"/>
              <a:t>principle which makes science </a:t>
            </a:r>
            <a:r>
              <a:rPr lang="en-GB"/>
              <a:t>possible </a:t>
            </a:r>
            <a:r>
              <a:rPr lang="en-GB" smtClean="0"/>
              <a:t>or </a:t>
            </a:r>
            <a:r>
              <a:rPr lang="en-GB"/>
              <a:t>makes scientific problems more tractable</a:t>
            </a:r>
          </a:p>
          <a:p>
            <a:pPr>
              <a:buFontTx/>
              <a:buChar char="-"/>
            </a:pPr>
            <a:r>
              <a:rPr lang="en-GB" smtClean="0"/>
              <a:t>Agnosticism about the ontological level. </a:t>
            </a:r>
          </a:p>
          <a:p>
            <a:pPr marL="0" indent="0">
              <a:buNone/>
            </a:pPr>
            <a:endParaRPr lang="en-GB" smtClean="0"/>
          </a:p>
          <a:p>
            <a:pPr marL="0" indent="0">
              <a:buNone/>
            </a:pPr>
            <a:endParaRPr lang="en-GB"/>
          </a:p>
        </p:txBody>
      </p:sp>
    </p:spTree>
    <p:extLst>
      <p:ext uri="{BB962C8B-B14F-4D97-AF65-F5344CB8AC3E}">
        <p14:creationId xmlns:p14="http://schemas.microsoft.com/office/powerpoint/2010/main" val="22924726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86435"/>
          </a:xfrm>
        </p:spPr>
        <p:txBody>
          <a:bodyPr>
            <a:normAutofit fontScale="90000"/>
          </a:bodyPr>
          <a:lstStyle/>
          <a:p>
            <a:r>
              <a:rPr lang="en-GB" smtClean="0"/>
              <a:t>Revising our image of ‘classical physics’?</a:t>
            </a:r>
            <a:endParaRPr lang="en-GB"/>
          </a:p>
        </p:txBody>
      </p:sp>
      <p:sp>
        <p:nvSpPr>
          <p:cNvPr id="3" name="Inhaltsplatzhalter 2"/>
          <p:cNvSpPr>
            <a:spLocks noGrp="1"/>
          </p:cNvSpPr>
          <p:nvPr>
            <p:ph idx="1"/>
          </p:nvPr>
        </p:nvSpPr>
        <p:spPr>
          <a:xfrm>
            <a:off x="838200" y="1051560"/>
            <a:ext cx="10515600" cy="5125404"/>
          </a:xfrm>
        </p:spPr>
        <p:txBody>
          <a:bodyPr>
            <a:normAutofit/>
          </a:bodyPr>
          <a:lstStyle/>
          <a:p>
            <a:pPr marL="0" indent="0">
              <a:buNone/>
            </a:pPr>
            <a:endParaRPr lang="en-GB" i="1" smtClean="0"/>
          </a:p>
          <a:p>
            <a:pPr marL="0" indent="0">
              <a:buNone/>
            </a:pPr>
            <a:endParaRPr lang="en-GB" i="1"/>
          </a:p>
          <a:p>
            <a:pPr marL="0" indent="0">
              <a:buNone/>
            </a:pPr>
            <a:r>
              <a:rPr lang="en-GB" i="1" smtClean="0"/>
              <a:t>Classical physics</a:t>
            </a:r>
            <a:r>
              <a:rPr lang="en-GB" smtClean="0"/>
              <a:t>:</a:t>
            </a:r>
          </a:p>
          <a:p>
            <a:r>
              <a:rPr lang="en-GB" smtClean="0"/>
              <a:t>Euclidean space and time</a:t>
            </a:r>
          </a:p>
          <a:p>
            <a:r>
              <a:rPr lang="en-GB" smtClean="0"/>
              <a:t>Determinism</a:t>
            </a:r>
          </a:p>
          <a:p>
            <a:r>
              <a:rPr lang="en-GB" smtClean="0"/>
              <a:t>Unity</a:t>
            </a:r>
          </a:p>
          <a:p>
            <a:r>
              <a:rPr lang="en-GB" smtClean="0"/>
              <a:t>Confidence: the basics have been figured out </a:t>
            </a:r>
          </a:p>
          <a:p>
            <a:pPr marL="0" indent="0">
              <a:buNone/>
            </a:pPr>
            <a:endParaRPr lang="en-GB"/>
          </a:p>
          <a:p>
            <a:pPr marL="0" indent="0">
              <a:buNone/>
            </a:pPr>
            <a:r>
              <a:rPr lang="en-GB" smtClean="0"/>
              <a:t>	</a:t>
            </a:r>
            <a:endParaRPr lang="en-GB"/>
          </a:p>
        </p:txBody>
      </p:sp>
    </p:spTree>
    <p:extLst>
      <p:ext uri="{BB962C8B-B14F-4D97-AF65-F5344CB8AC3E}">
        <p14:creationId xmlns:p14="http://schemas.microsoft.com/office/powerpoint/2010/main" val="2944751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79161"/>
          </a:xfrm>
        </p:spPr>
        <p:txBody>
          <a:bodyPr>
            <a:normAutofit fontScale="90000"/>
          </a:bodyPr>
          <a:lstStyle/>
          <a:p>
            <a:endParaRPr lang="en-GB"/>
          </a:p>
        </p:txBody>
      </p:sp>
      <p:sp>
        <p:nvSpPr>
          <p:cNvPr id="3" name="Inhaltsplatzhalter 2"/>
          <p:cNvSpPr>
            <a:spLocks noGrp="1"/>
          </p:cNvSpPr>
          <p:nvPr>
            <p:ph idx="1"/>
          </p:nvPr>
        </p:nvSpPr>
        <p:spPr>
          <a:xfrm>
            <a:off x="838200" y="827314"/>
            <a:ext cx="10515600" cy="5349649"/>
          </a:xfrm>
        </p:spPr>
        <p:txBody>
          <a:bodyPr>
            <a:normAutofit/>
          </a:bodyPr>
          <a:lstStyle/>
          <a:p>
            <a:pPr marL="0" indent="0">
              <a:buNone/>
            </a:pPr>
            <a:r>
              <a:rPr lang="en-GB" smtClean="0"/>
              <a:t>During the late 19</a:t>
            </a:r>
            <a:r>
              <a:rPr lang="en-GB" baseline="30000" smtClean="0"/>
              <a:t>th</a:t>
            </a:r>
            <a:r>
              <a:rPr lang="en-GB" smtClean="0"/>
              <a:t> century, there was a move away from ontology and truth claims in physics; physicists became very modest about the aims of physics. </a:t>
            </a:r>
          </a:p>
          <a:p>
            <a:pPr>
              <a:buFontTx/>
              <a:buChar char="-"/>
            </a:pPr>
            <a:r>
              <a:rPr lang="en-GB"/>
              <a:t>Theories and laws in </a:t>
            </a:r>
            <a:r>
              <a:rPr lang="en-GB"/>
              <a:t>physics </a:t>
            </a:r>
            <a:r>
              <a:rPr lang="en-GB"/>
              <a:t>do not give a direct representation </a:t>
            </a:r>
            <a:r>
              <a:rPr lang="en-GB"/>
              <a:t>of </a:t>
            </a:r>
            <a:r>
              <a:rPr lang="en-GB" smtClean="0"/>
              <a:t>nature</a:t>
            </a:r>
          </a:p>
          <a:p>
            <a:pPr>
              <a:buFontTx/>
              <a:buChar char="-"/>
            </a:pPr>
            <a:r>
              <a:rPr lang="en-GB" smtClean="0"/>
              <a:t>Reduction to matter and motion was criticized (Mach, Poincaré, Duhem)</a:t>
            </a:r>
          </a:p>
          <a:p>
            <a:pPr>
              <a:buFontTx/>
              <a:buChar char="-"/>
            </a:pPr>
            <a:r>
              <a:rPr lang="en-GB" smtClean="0"/>
              <a:t>Even if you give a description in terms of matter and motion, it should be seen </a:t>
            </a:r>
            <a:r>
              <a:rPr lang="en-GB"/>
              <a:t>merely </a:t>
            </a:r>
            <a:r>
              <a:rPr lang="en-GB" smtClean="0"/>
              <a:t>as a model and not a true representation of nature (Maxwell, Boltzmann)</a:t>
            </a:r>
          </a:p>
          <a:p>
            <a:pPr>
              <a:buFontTx/>
              <a:buChar char="-"/>
            </a:pPr>
            <a:r>
              <a:rPr lang="en-GB" smtClean="0"/>
              <a:t>Determinism as regulative principle rather than as established feature of physics</a:t>
            </a:r>
          </a:p>
          <a:p>
            <a:pPr marL="0" indent="0">
              <a:buNone/>
            </a:pPr>
            <a:endParaRPr lang="en-GB" smtClean="0"/>
          </a:p>
        </p:txBody>
      </p:sp>
    </p:spTree>
    <p:extLst>
      <p:ext uri="{BB962C8B-B14F-4D97-AF65-F5344CB8AC3E}">
        <p14:creationId xmlns:p14="http://schemas.microsoft.com/office/powerpoint/2010/main" val="1621672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Conclusions</a:t>
            </a:r>
            <a:endParaRPr lang="en-GB"/>
          </a:p>
        </p:txBody>
      </p:sp>
      <p:sp>
        <p:nvSpPr>
          <p:cNvPr id="3" name="Inhaltsplatzhalter 2"/>
          <p:cNvSpPr>
            <a:spLocks noGrp="1"/>
          </p:cNvSpPr>
          <p:nvPr>
            <p:ph idx="1"/>
          </p:nvPr>
        </p:nvSpPr>
        <p:spPr/>
        <p:txBody>
          <a:bodyPr>
            <a:normAutofit/>
          </a:bodyPr>
          <a:lstStyle/>
          <a:p>
            <a:pPr marL="0" indent="0">
              <a:buNone/>
            </a:pPr>
            <a:r>
              <a:rPr lang="en-GB" i="1" smtClean="0"/>
              <a:t>Descriptionism</a:t>
            </a:r>
            <a:r>
              <a:rPr lang="en-GB" smtClean="0"/>
              <a:t> is a broad trend, across philosophical dividing lines. </a:t>
            </a:r>
          </a:p>
          <a:p>
            <a:pPr lvl="1"/>
            <a:r>
              <a:rPr lang="en-GB"/>
              <a:t>Theories don’t have to offer true representations of nature</a:t>
            </a:r>
          </a:p>
          <a:p>
            <a:pPr lvl="1"/>
            <a:r>
              <a:rPr lang="en-GB" smtClean="0"/>
              <a:t>Laws of nature as mere approximations (possibly statistical)</a:t>
            </a:r>
          </a:p>
          <a:p>
            <a:pPr lvl="1"/>
            <a:r>
              <a:rPr lang="en-GB" smtClean="0"/>
              <a:t>Mechanical reductionism under discussion</a:t>
            </a:r>
          </a:p>
          <a:p>
            <a:pPr lvl="1"/>
            <a:r>
              <a:rPr lang="en-GB" smtClean="0"/>
              <a:t>Determinism as regulative principle, rather than as established feature of physics</a:t>
            </a:r>
          </a:p>
          <a:p>
            <a:pPr marL="457200" lvl="1" indent="0">
              <a:buNone/>
            </a:pPr>
            <a:endParaRPr lang="en-GB"/>
          </a:p>
        </p:txBody>
      </p:sp>
    </p:spTree>
    <p:extLst>
      <p:ext uri="{BB962C8B-B14F-4D97-AF65-F5344CB8AC3E}">
        <p14:creationId xmlns:p14="http://schemas.microsoft.com/office/powerpoint/2010/main" val="28447161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endParaRPr lang="en-GB"/>
          </a:p>
        </p:txBody>
      </p:sp>
    </p:spTree>
    <p:extLst>
      <p:ext uri="{BB962C8B-B14F-4D97-AF65-F5344CB8AC3E}">
        <p14:creationId xmlns:p14="http://schemas.microsoft.com/office/powerpoint/2010/main" val="1569169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endParaRPr lang="en-GB"/>
          </a:p>
        </p:txBody>
      </p:sp>
    </p:spTree>
    <p:extLst>
      <p:ext uri="{BB962C8B-B14F-4D97-AF65-F5344CB8AC3E}">
        <p14:creationId xmlns:p14="http://schemas.microsoft.com/office/powerpoint/2010/main" val="3788514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838200" y="319406"/>
            <a:ext cx="10515600" cy="45719"/>
          </a:xfrm>
        </p:spPr>
        <p:txBody>
          <a:bodyPr>
            <a:normAutofit fontScale="90000"/>
          </a:bodyPr>
          <a:lstStyle/>
          <a:p>
            <a:endParaRPr lang="en-GB"/>
          </a:p>
        </p:txBody>
      </p:sp>
      <p:sp>
        <p:nvSpPr>
          <p:cNvPr id="3" name="Inhaltsplatzhalter 2"/>
          <p:cNvSpPr>
            <a:spLocks noGrp="1"/>
          </p:cNvSpPr>
          <p:nvPr>
            <p:ph idx="1"/>
          </p:nvPr>
        </p:nvSpPr>
        <p:spPr>
          <a:xfrm>
            <a:off x="838200" y="840260"/>
            <a:ext cx="10515600" cy="5336704"/>
          </a:xfrm>
        </p:spPr>
        <p:txBody>
          <a:bodyPr>
            <a:normAutofit fontScale="92500" lnSpcReduction="10000"/>
          </a:bodyPr>
          <a:lstStyle/>
          <a:p>
            <a:pPr marL="0" indent="0">
              <a:buNone/>
            </a:pPr>
            <a:r>
              <a:rPr lang="en-US" smtClean="0"/>
              <a:t>The fact that laws of nature are always approximations means that not all features of mathematical models may be physically relevant. </a:t>
            </a:r>
          </a:p>
          <a:p>
            <a:pPr marL="0" indent="0">
              <a:buNone/>
            </a:pPr>
            <a:r>
              <a:rPr lang="en-US" smtClean="0"/>
              <a:t>Poincaré </a:t>
            </a:r>
            <a:r>
              <a:rPr lang="en-US"/>
              <a:t>(1891): </a:t>
            </a:r>
            <a:endParaRPr lang="de-DE"/>
          </a:p>
          <a:p>
            <a:pPr marL="457200" lvl="1" indent="0">
              <a:buNone/>
            </a:pPr>
            <a:r>
              <a:rPr lang="en-US" smtClean="0"/>
              <a:t>“One </a:t>
            </a:r>
            <a:r>
              <a:rPr lang="en-US"/>
              <a:t>of the questions with which researchers have been most preoccupied is that of the stability of the solar system. This is, if truth be told, more a mathematical question than a physical one. Even if one were to discover a general and rigorous proof, one could not conclude that the solar system is eternal. It may, in fact, be subject to forces other than those of Newton</a:t>
            </a:r>
            <a:r>
              <a:rPr lang="en-US" smtClean="0"/>
              <a:t>.”</a:t>
            </a:r>
            <a:endParaRPr lang="de-DE"/>
          </a:p>
          <a:p>
            <a:pPr marL="0" indent="0">
              <a:buNone/>
            </a:pPr>
            <a:endParaRPr lang="en-GB" smtClean="0"/>
          </a:p>
          <a:p>
            <a:pPr marL="0" indent="0">
              <a:buNone/>
            </a:pPr>
            <a:r>
              <a:rPr lang="en-GB" smtClean="0"/>
              <a:t>Ways in which our descriptions of the solar system may not be 100% accurate: </a:t>
            </a:r>
          </a:p>
          <a:p>
            <a:pPr>
              <a:buFontTx/>
              <a:buChar char="-"/>
            </a:pPr>
            <a:r>
              <a:rPr lang="en-GB" smtClean="0"/>
              <a:t>Planets </a:t>
            </a:r>
            <a:r>
              <a:rPr lang="en-GB"/>
              <a:t>are not point masses</a:t>
            </a:r>
          </a:p>
          <a:p>
            <a:pPr>
              <a:buFontTx/>
              <a:buChar char="-"/>
            </a:pPr>
            <a:r>
              <a:rPr lang="en-GB" smtClean="0"/>
              <a:t>There may be other forces than gravity</a:t>
            </a:r>
          </a:p>
          <a:p>
            <a:pPr>
              <a:buFontTx/>
              <a:buChar char="-"/>
            </a:pPr>
            <a:r>
              <a:rPr lang="en-GB" smtClean="0"/>
              <a:t>There is dissipation of energy</a:t>
            </a:r>
          </a:p>
        </p:txBody>
      </p:sp>
    </p:spTree>
    <p:extLst>
      <p:ext uri="{BB962C8B-B14F-4D97-AF65-F5344CB8AC3E}">
        <p14:creationId xmlns:p14="http://schemas.microsoft.com/office/powerpoint/2010/main" val="1429466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normAutofit/>
          </a:bodyPr>
          <a:lstStyle/>
          <a:p>
            <a:pPr marL="0" indent="0">
              <a:buNone/>
            </a:pPr>
            <a:r>
              <a:rPr lang="en-GB"/>
              <a:t>Maxwell also uses mechanical </a:t>
            </a:r>
            <a:r>
              <a:rPr lang="en-GB"/>
              <a:t>analogies </a:t>
            </a:r>
            <a:r>
              <a:rPr lang="en-GB" smtClean="0"/>
              <a:t>for the </a:t>
            </a:r>
            <a:r>
              <a:rPr lang="en-GB"/>
              <a:t>issue of determinism and free will: like a machine can be set in motion through a small human act, so </a:t>
            </a:r>
            <a:r>
              <a:rPr lang="en-GB"/>
              <a:t>the </a:t>
            </a:r>
            <a:r>
              <a:rPr lang="en-GB" smtClean="0"/>
              <a:t>human body </a:t>
            </a:r>
            <a:r>
              <a:rPr lang="en-GB"/>
              <a:t>may be set in motion through a </a:t>
            </a:r>
            <a:r>
              <a:rPr lang="en-GB"/>
              <a:t>small </a:t>
            </a:r>
            <a:r>
              <a:rPr lang="en-GB" smtClean="0"/>
              <a:t>(possibly infinitesimal</a:t>
            </a:r>
            <a:r>
              <a:rPr lang="en-GB"/>
              <a:t>) intervention of the mind</a:t>
            </a:r>
            <a:r>
              <a:rPr lang="en-GB"/>
              <a:t>. </a:t>
            </a:r>
            <a:endParaRPr lang="en-GB" smtClean="0"/>
          </a:p>
          <a:p>
            <a:pPr marL="457200" lvl="1" indent="0">
              <a:buNone/>
            </a:pPr>
            <a:r>
              <a:rPr lang="en-US" smtClean="0"/>
              <a:t>“…the </a:t>
            </a:r>
            <a:r>
              <a:rPr lang="en-US"/>
              <a:t>doctrine of the conservation of energy, when applied to living beings, leads to the conclusion that the soul of an animal is not, like the mainspring of a watch, the motive power of the body, but that its function is rather that of a steersman of a vessel – not to produce, but to regulate and direct the </a:t>
            </a:r>
            <a:r>
              <a:rPr lang="en-US"/>
              <a:t>animal </a:t>
            </a:r>
            <a:r>
              <a:rPr lang="en-US" smtClean="0"/>
              <a:t>powers.” </a:t>
            </a:r>
            <a:r>
              <a:rPr lang="en-US"/>
              <a:t>(Maxwell</a:t>
            </a:r>
            <a:r>
              <a:rPr lang="en-US"/>
              <a:t>, </a:t>
            </a:r>
            <a:r>
              <a:rPr lang="en-US" smtClean="0"/>
              <a:t>1873). </a:t>
            </a:r>
            <a:endParaRPr lang="en-GB"/>
          </a:p>
          <a:p>
            <a:pPr marL="0" indent="0">
              <a:buNone/>
            </a:pPr>
            <a:endParaRPr lang="en-GB"/>
          </a:p>
        </p:txBody>
      </p:sp>
    </p:spTree>
    <p:extLst>
      <p:ext uri="{BB962C8B-B14F-4D97-AF65-F5344CB8AC3E}">
        <p14:creationId xmlns:p14="http://schemas.microsoft.com/office/powerpoint/2010/main" val="617893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838200" y="205740"/>
            <a:ext cx="10515600" cy="159385"/>
          </a:xfrm>
        </p:spPr>
        <p:txBody>
          <a:bodyPr>
            <a:normAutofit fontScale="90000"/>
          </a:bodyPr>
          <a:lstStyle/>
          <a:p>
            <a:endParaRPr lang="en-GB"/>
          </a:p>
        </p:txBody>
      </p:sp>
      <p:sp>
        <p:nvSpPr>
          <p:cNvPr id="3" name="Inhaltsplatzhalter 2"/>
          <p:cNvSpPr>
            <a:spLocks noGrp="1"/>
          </p:cNvSpPr>
          <p:nvPr>
            <p:ph idx="1"/>
          </p:nvPr>
        </p:nvSpPr>
        <p:spPr>
          <a:xfrm>
            <a:off x="838200" y="1074420"/>
            <a:ext cx="10515600" cy="5102543"/>
          </a:xfrm>
        </p:spPr>
        <p:txBody>
          <a:bodyPr>
            <a:normAutofit/>
          </a:bodyPr>
          <a:lstStyle/>
          <a:p>
            <a:pPr marL="457200" lvl="1" indent="0">
              <a:buNone/>
            </a:pPr>
            <a:r>
              <a:rPr lang="en-US" smtClean="0"/>
              <a:t>“...no particular law will ever be more than approximate and probable. Scientists have never failed to recognize this truth; only they believe, right or wrong, that every law may be replaced by another closer and more probable, that this new law will itself be only provisional, but that the same movement can continue indefinitely, so that science in progressing will possess laws more and more probable, that the approximation will end by differing as little as you choose from exactitude and the probability from certitude.” (Poincaré, 1905)</a:t>
            </a:r>
          </a:p>
          <a:p>
            <a:pPr marL="0" indent="0">
              <a:buNone/>
            </a:pPr>
            <a:r>
              <a:rPr lang="en-GB" smtClean="0"/>
              <a:t>Generally</a:t>
            </a:r>
            <a:r>
              <a:rPr lang="en-GB"/>
              <a:t>, in order to do physics, we have to make assumptions, which can neither be proven empirically nor established a priori:</a:t>
            </a:r>
          </a:p>
          <a:p>
            <a:pPr lvl="1"/>
            <a:r>
              <a:rPr lang="en-GB"/>
              <a:t>Relations between physical quantities can be expressed through continuous functions</a:t>
            </a:r>
          </a:p>
          <a:p>
            <a:pPr lvl="1"/>
            <a:r>
              <a:rPr lang="en-GB"/>
              <a:t>Only the direct environment of phenomena has an effect </a:t>
            </a:r>
          </a:p>
          <a:p>
            <a:pPr lvl="1"/>
            <a:r>
              <a:rPr lang="en-GB"/>
              <a:t>…</a:t>
            </a:r>
          </a:p>
          <a:p>
            <a:endParaRPr lang="en-GB"/>
          </a:p>
        </p:txBody>
      </p:sp>
    </p:spTree>
    <p:extLst>
      <p:ext uri="{BB962C8B-B14F-4D97-AF65-F5344CB8AC3E}">
        <p14:creationId xmlns:p14="http://schemas.microsoft.com/office/powerpoint/2010/main" val="86795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261892"/>
          </a:xfrm>
        </p:spPr>
        <p:txBody>
          <a:bodyPr>
            <a:normAutofit fontScale="90000"/>
          </a:bodyPr>
          <a:lstStyle/>
          <a:p>
            <a:endParaRPr lang="en-GB"/>
          </a:p>
        </p:txBody>
      </p:sp>
      <p:sp>
        <p:nvSpPr>
          <p:cNvPr id="3" name="Inhaltsplatzhalter 2"/>
          <p:cNvSpPr>
            <a:spLocks noGrp="1"/>
          </p:cNvSpPr>
          <p:nvPr>
            <p:ph idx="1"/>
          </p:nvPr>
        </p:nvSpPr>
        <p:spPr>
          <a:xfrm>
            <a:off x="838200" y="940526"/>
            <a:ext cx="10515600" cy="5236437"/>
          </a:xfrm>
        </p:spPr>
        <p:txBody>
          <a:bodyPr>
            <a:normAutofit fontScale="92500"/>
          </a:bodyPr>
          <a:lstStyle/>
          <a:p>
            <a:pPr marL="0" indent="0">
              <a:buNone/>
            </a:pPr>
            <a:r>
              <a:rPr lang="en-GB" smtClean="0"/>
              <a:t>Heilbron (in ‘Fin-de-Siècle Physics’, 1982) introduces the term ‘descriptionism’: </a:t>
            </a:r>
          </a:p>
          <a:p>
            <a:pPr marL="457200" lvl="1" indent="0">
              <a:buNone/>
            </a:pPr>
            <a:r>
              <a:rPr lang="en-US" smtClean="0"/>
              <a:t>“It </a:t>
            </a:r>
            <a:r>
              <a:rPr lang="en-US"/>
              <a:t>signifies the least common denominator among conventionalism, instrumentalism, nominalism, etc.; and tolerance, even encouragement, of diverse, partial or complementary approaches to physical theory. Descriptionism recommends withdrawal from big questions and relaxation of claims to knowledge of </a:t>
            </a:r>
            <a:r>
              <a:rPr lang="en-US"/>
              <a:t>truths</a:t>
            </a:r>
            <a:r>
              <a:rPr lang="en-US" smtClean="0"/>
              <a:t>.”</a:t>
            </a:r>
            <a:endParaRPr lang="de-DE"/>
          </a:p>
          <a:p>
            <a:pPr marL="0" indent="0">
              <a:buNone/>
            </a:pPr>
            <a:endParaRPr lang="en-GB" smtClean="0"/>
          </a:p>
          <a:p>
            <a:pPr marL="0" indent="0">
              <a:buNone/>
            </a:pPr>
            <a:r>
              <a:rPr lang="en-GB" smtClean="0"/>
              <a:t>Main cause: cultural climate. </a:t>
            </a:r>
          </a:p>
          <a:p>
            <a:pPr marL="0" indent="0">
              <a:buNone/>
            </a:pPr>
            <a:r>
              <a:rPr lang="en-GB" smtClean="0"/>
              <a:t>Descriptionism was a defensive rhetoric, and not much more, according to Heilbron: “</a:t>
            </a:r>
            <a:r>
              <a:rPr lang="en-US"/>
              <a:t>Only when preparing public lectures can most physicists afford to be </a:t>
            </a:r>
            <a:r>
              <a:rPr lang="en-US"/>
              <a:t>epistemologists</a:t>
            </a:r>
            <a:r>
              <a:rPr lang="en-US" smtClean="0"/>
              <a:t>.”</a:t>
            </a:r>
            <a:endParaRPr lang="en-GB" smtClean="0"/>
          </a:p>
          <a:p>
            <a:pPr marL="0" indent="0">
              <a:buNone/>
            </a:pPr>
            <a:endParaRPr lang="en-GB" smtClean="0"/>
          </a:p>
          <a:p>
            <a:pPr marL="0" indent="0">
              <a:buNone/>
            </a:pPr>
            <a:r>
              <a:rPr lang="en-GB"/>
              <a:t>	</a:t>
            </a:r>
          </a:p>
        </p:txBody>
      </p:sp>
    </p:spTree>
    <p:extLst>
      <p:ext uri="{BB962C8B-B14F-4D97-AF65-F5344CB8AC3E}">
        <p14:creationId xmlns:p14="http://schemas.microsoft.com/office/powerpoint/2010/main" val="3908558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Is the rhetoric of descriptionism in late 19</a:t>
            </a:r>
            <a:r>
              <a:rPr lang="en-GB" baseline="30000" smtClean="0"/>
              <a:t>th</a:t>
            </a:r>
            <a:r>
              <a:rPr lang="en-GB" smtClean="0"/>
              <a:t> century physics indeed irrelevant for scientific practice? </a:t>
            </a:r>
          </a:p>
          <a:p>
            <a:pPr marL="0" indent="0">
              <a:buNone/>
            </a:pPr>
            <a:endParaRPr lang="en-GB"/>
          </a:p>
          <a:p>
            <a:pPr marL="0" indent="0">
              <a:buNone/>
            </a:pPr>
            <a:r>
              <a:rPr lang="en-GB" smtClean="0"/>
              <a:t>	It signifies a change in ultimate aims and explanatory ideals in 	physics. These aims and ideals may never be fully realized in 	practice, but nevertheless set the program for physics. </a:t>
            </a:r>
          </a:p>
          <a:p>
            <a:pPr marL="0" indent="0">
              <a:buNone/>
            </a:pPr>
            <a:endParaRPr lang="en-GB" smtClean="0"/>
          </a:p>
          <a:p>
            <a:pPr marL="457200" lvl="1" indent="0">
              <a:buNone/>
            </a:pPr>
            <a:r>
              <a:rPr lang="en-GB" smtClean="0"/>
              <a:t>	Ways in which descriptionist philosophies of physics shape practice: </a:t>
            </a:r>
          </a:p>
          <a:p>
            <a:pPr marL="457200" lvl="1" indent="0">
              <a:buNone/>
            </a:pPr>
            <a:r>
              <a:rPr lang="en-GB"/>
              <a:t>	</a:t>
            </a:r>
            <a:r>
              <a:rPr lang="en-GB" smtClean="0"/>
              <a:t>- Theory choice, choice of research program</a:t>
            </a:r>
          </a:p>
          <a:p>
            <a:pPr marL="457200" lvl="1" indent="0">
              <a:buNone/>
            </a:pPr>
            <a:r>
              <a:rPr lang="en-GB"/>
              <a:t>	</a:t>
            </a:r>
            <a:r>
              <a:rPr lang="en-GB" smtClean="0"/>
              <a:t>- Methods</a:t>
            </a:r>
            <a:endParaRPr lang="en-GB"/>
          </a:p>
        </p:txBody>
      </p:sp>
    </p:spTree>
    <p:extLst>
      <p:ext uri="{BB962C8B-B14F-4D97-AF65-F5344CB8AC3E}">
        <p14:creationId xmlns:p14="http://schemas.microsoft.com/office/powerpoint/2010/main" val="3890142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pPr marL="0" indent="0">
              <a:buNone/>
            </a:pPr>
            <a:r>
              <a:rPr lang="en-GB" smtClean="0"/>
              <a:t>In this talk, I will: </a:t>
            </a:r>
          </a:p>
          <a:p>
            <a:pPr>
              <a:buFontTx/>
              <a:buChar char="-"/>
            </a:pPr>
            <a:r>
              <a:rPr lang="en-GB" i="1" smtClean="0"/>
              <a:t>Discuss what the aims and explanatory ideals are in physics, according to a number of scientists of the second half of the 19</a:t>
            </a:r>
            <a:r>
              <a:rPr lang="en-GB" i="1" baseline="30000" smtClean="0"/>
              <a:t>th</a:t>
            </a:r>
            <a:r>
              <a:rPr lang="en-GB" i="1" smtClean="0"/>
              <a:t> century</a:t>
            </a:r>
          </a:p>
          <a:p>
            <a:pPr>
              <a:buFontTx/>
              <a:buChar char="-"/>
            </a:pPr>
            <a:r>
              <a:rPr lang="en-GB" i="1" smtClean="0"/>
              <a:t>Note a general trend towards ‘descriptionism’, even if there were otherwise large individual differences. </a:t>
            </a:r>
          </a:p>
          <a:p>
            <a:pPr>
              <a:buFontTx/>
              <a:buChar char="-"/>
            </a:pPr>
            <a:r>
              <a:rPr lang="en-GB" i="1" smtClean="0"/>
              <a:t>See how these views mattered for doing physics</a:t>
            </a:r>
          </a:p>
          <a:p>
            <a:pPr>
              <a:buFontTx/>
              <a:buChar char="-"/>
            </a:pPr>
            <a:r>
              <a:rPr lang="en-GB" i="1" smtClean="0"/>
              <a:t>Correct the image we have of ‘classical physics’</a:t>
            </a:r>
          </a:p>
          <a:p>
            <a:pPr>
              <a:buFontTx/>
              <a:buChar char="-"/>
            </a:pPr>
            <a:endParaRPr lang="en-GB"/>
          </a:p>
        </p:txBody>
      </p:sp>
    </p:spTree>
    <p:extLst>
      <p:ext uri="{BB962C8B-B14F-4D97-AF65-F5344CB8AC3E}">
        <p14:creationId xmlns:p14="http://schemas.microsoft.com/office/powerpoint/2010/main" val="59615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The Laplacian ideal: Du Bois-Reymond</a:t>
            </a:r>
            <a:endParaRPr lang="en-GB"/>
          </a:p>
        </p:txBody>
      </p:sp>
      <p:sp>
        <p:nvSpPr>
          <p:cNvPr id="3" name="Inhaltsplatzhalter 2"/>
          <p:cNvSpPr>
            <a:spLocks noGrp="1"/>
          </p:cNvSpPr>
          <p:nvPr>
            <p:ph idx="1"/>
          </p:nvPr>
        </p:nvSpPr>
        <p:spPr/>
        <p:txBody>
          <a:bodyPr>
            <a:normAutofit/>
          </a:bodyPr>
          <a:lstStyle/>
          <a:p>
            <a:pPr marL="457200" lvl="1" indent="0">
              <a:buNone/>
            </a:pPr>
            <a:r>
              <a:rPr lang="en-US" smtClean="0"/>
              <a:t>Knowledge of nature—more precisely, scientific knowledge, or knowledge </a:t>
            </a:r>
            <a:r>
              <a:rPr lang="en-US"/>
              <a:t>of </a:t>
            </a:r>
            <a:r>
              <a:rPr lang="en-US"/>
              <a:t>the </a:t>
            </a:r>
            <a:r>
              <a:rPr lang="en-US" smtClean="0"/>
              <a:t>physical world </a:t>
            </a:r>
            <a:r>
              <a:rPr lang="en-US"/>
              <a:t>with the aid of and in the sense of theoretical </a:t>
            </a:r>
            <a:r>
              <a:rPr lang="en-US"/>
              <a:t>natural </a:t>
            </a:r>
            <a:r>
              <a:rPr lang="en-US" smtClean="0"/>
              <a:t>science —means </a:t>
            </a:r>
            <a:r>
              <a:rPr lang="en-US"/>
              <a:t>the reduction of </a:t>
            </a:r>
            <a:r>
              <a:rPr lang="en-US"/>
              <a:t>all </a:t>
            </a:r>
            <a:r>
              <a:rPr lang="en-US" smtClean="0"/>
              <a:t>change </a:t>
            </a:r>
            <a:r>
              <a:rPr lang="en-US"/>
              <a:t>in the physical world </a:t>
            </a:r>
            <a:r>
              <a:rPr lang="en-US"/>
              <a:t>to </a:t>
            </a:r>
            <a:r>
              <a:rPr lang="en-US" smtClean="0"/>
              <a:t>movements of atoms, which are set into motion by central forces which are independent of time, or the </a:t>
            </a:r>
            <a:r>
              <a:rPr lang="en-US"/>
              <a:t>resolution </a:t>
            </a:r>
            <a:r>
              <a:rPr lang="en-US"/>
              <a:t>of </a:t>
            </a:r>
            <a:r>
              <a:rPr lang="en-US" smtClean="0"/>
              <a:t>natural processes </a:t>
            </a:r>
            <a:r>
              <a:rPr lang="en-US"/>
              <a:t>into the mechanics of atoms. It is a fact </a:t>
            </a:r>
            <a:r>
              <a:rPr lang="en-US"/>
              <a:t>of </a:t>
            </a:r>
            <a:r>
              <a:rPr lang="en-US" smtClean="0"/>
              <a:t>psychological experience </a:t>
            </a:r>
            <a:r>
              <a:rPr lang="en-US"/>
              <a:t>that, where such a </a:t>
            </a:r>
            <a:r>
              <a:rPr lang="en-US"/>
              <a:t>resolution </a:t>
            </a:r>
            <a:r>
              <a:rPr lang="en-US" smtClean="0"/>
              <a:t>succeeds, </a:t>
            </a:r>
            <a:r>
              <a:rPr lang="en-US"/>
              <a:t>our </a:t>
            </a:r>
            <a:r>
              <a:rPr lang="en-US"/>
              <a:t>desire </a:t>
            </a:r>
            <a:r>
              <a:rPr lang="en-US" smtClean="0"/>
              <a:t>of tracing </a:t>
            </a:r>
            <a:r>
              <a:rPr lang="en-US"/>
              <a:t>things back to </a:t>
            </a:r>
            <a:r>
              <a:rPr lang="en-US"/>
              <a:t>their </a:t>
            </a:r>
            <a:r>
              <a:rPr lang="en-US" smtClean="0"/>
              <a:t>causes (Kausalitätsbedürfnis) is </a:t>
            </a:r>
            <a:r>
              <a:rPr lang="en-US"/>
              <a:t>provisionally </a:t>
            </a:r>
            <a:r>
              <a:rPr lang="en-US"/>
              <a:t>satisfied</a:t>
            </a:r>
            <a:r>
              <a:rPr lang="en-US" smtClean="0"/>
              <a:t>. </a:t>
            </a:r>
            <a:r>
              <a:rPr lang="de-DE" smtClean="0"/>
              <a:t>(Du Bois-Reymond, 1872)</a:t>
            </a:r>
          </a:p>
          <a:p>
            <a:pPr marL="0" indent="0">
              <a:buNone/>
            </a:pPr>
            <a:endParaRPr lang="en-GB" smtClean="0"/>
          </a:p>
          <a:p>
            <a:pPr marL="0" indent="0">
              <a:buNone/>
            </a:pPr>
            <a:r>
              <a:rPr lang="en-GB" smtClean="0"/>
              <a:t>Note: this is a </a:t>
            </a:r>
            <a:r>
              <a:rPr lang="en-GB" i="1" smtClean="0"/>
              <a:t>definition</a:t>
            </a:r>
            <a:r>
              <a:rPr lang="en-GB" smtClean="0"/>
              <a:t> of scientific knowledge. </a:t>
            </a:r>
          </a:p>
          <a:p>
            <a:pPr marL="0" indent="0">
              <a:buNone/>
            </a:pPr>
            <a:r>
              <a:rPr lang="en-GB" smtClean="0"/>
              <a:t>It sets the boundaries of science. </a:t>
            </a:r>
            <a:endParaRPr lang="en-GB"/>
          </a:p>
        </p:txBody>
      </p:sp>
    </p:spTree>
    <p:extLst>
      <p:ext uri="{BB962C8B-B14F-4D97-AF65-F5344CB8AC3E}">
        <p14:creationId xmlns:p14="http://schemas.microsoft.com/office/powerpoint/2010/main" val="1710932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31264"/>
          </a:xfrm>
        </p:spPr>
        <p:txBody>
          <a:bodyPr>
            <a:normAutofit fontScale="90000"/>
          </a:bodyPr>
          <a:lstStyle/>
          <a:p>
            <a:endParaRPr lang="en-GB"/>
          </a:p>
        </p:txBody>
      </p:sp>
      <p:sp>
        <p:nvSpPr>
          <p:cNvPr id="3" name="Inhaltsplatzhalter 2"/>
          <p:cNvSpPr>
            <a:spLocks noGrp="1"/>
          </p:cNvSpPr>
          <p:nvPr>
            <p:ph idx="1"/>
          </p:nvPr>
        </p:nvSpPr>
        <p:spPr>
          <a:xfrm>
            <a:off x="838200" y="966651"/>
            <a:ext cx="10515600" cy="5210312"/>
          </a:xfrm>
        </p:spPr>
        <p:txBody>
          <a:bodyPr>
            <a:normAutofit/>
          </a:bodyPr>
          <a:lstStyle/>
          <a:p>
            <a:r>
              <a:rPr lang="en-GB" smtClean="0"/>
              <a:t>Outside the boundaries of science: consciousness, the nature of matter</a:t>
            </a:r>
          </a:p>
          <a:p>
            <a:r>
              <a:rPr lang="en-GB" smtClean="0"/>
              <a:t>Within the boundaries of science: if we know all positions and motions of atoms, we can know the entire past and future of the universe and everything that happens in it. </a:t>
            </a:r>
          </a:p>
          <a:p>
            <a:pPr marL="914400" lvl="2" indent="0">
              <a:buNone/>
            </a:pPr>
            <a:r>
              <a:rPr lang="en-US" sz="2400"/>
              <a:t>“...a mind which should know for a given very small period of time the position and movement of all the atoms in the universe, would also necessarily be in a position to derive from these, in accordance with the laws of mechanics, the whole past </a:t>
            </a:r>
            <a:r>
              <a:rPr lang="en-US" sz="2400"/>
              <a:t>and </a:t>
            </a:r>
            <a:r>
              <a:rPr lang="en-US" sz="2400" smtClean="0"/>
              <a:t>future.” (Du Bois-Reymond, 1872). </a:t>
            </a:r>
            <a:endParaRPr lang="de-DE" sz="2400"/>
          </a:p>
          <a:p>
            <a:pPr marL="0" indent="0">
              <a:buNone/>
            </a:pPr>
            <a:endParaRPr lang="en-GB" smtClean="0"/>
          </a:p>
        </p:txBody>
      </p:sp>
    </p:spTree>
    <p:extLst>
      <p:ext uri="{BB962C8B-B14F-4D97-AF65-F5344CB8AC3E}">
        <p14:creationId xmlns:p14="http://schemas.microsoft.com/office/powerpoint/2010/main" val="4202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normAutofit/>
          </a:bodyPr>
          <a:lstStyle/>
          <a:p>
            <a:pPr marL="0" indent="0">
              <a:buNone/>
            </a:pPr>
            <a:endParaRPr lang="en-GB" dirty="0" smtClean="0"/>
          </a:p>
          <a:p>
            <a:pPr marL="0" indent="0">
              <a:buNone/>
            </a:pPr>
            <a:r>
              <a:rPr lang="en-GB" dirty="0" smtClean="0"/>
              <a:t>How this sets the program for science: </a:t>
            </a:r>
            <a:endParaRPr lang="en-GB" dirty="0"/>
          </a:p>
          <a:p>
            <a:pPr>
              <a:buFontTx/>
              <a:buChar char="-"/>
            </a:pPr>
            <a:r>
              <a:rPr lang="en-GB" smtClean="0"/>
              <a:t>Reduction </a:t>
            </a:r>
            <a:r>
              <a:rPr lang="en-GB" dirty="0" smtClean="0"/>
              <a:t>of physics to motion of atoms</a:t>
            </a:r>
          </a:p>
          <a:p>
            <a:pPr>
              <a:buFontTx/>
              <a:buChar char="-"/>
            </a:pPr>
            <a:r>
              <a:rPr lang="en-GB" dirty="0"/>
              <a:t>R</a:t>
            </a:r>
            <a:r>
              <a:rPr lang="en-GB" dirty="0" smtClean="0"/>
              <a:t>eduction of other domains (notably physiology) to physics. </a:t>
            </a:r>
            <a:endParaRPr lang="en-GB" dirty="0"/>
          </a:p>
        </p:txBody>
      </p:sp>
    </p:spTree>
    <p:extLst>
      <p:ext uri="{BB962C8B-B14F-4D97-AF65-F5344CB8AC3E}">
        <p14:creationId xmlns:p14="http://schemas.microsoft.com/office/powerpoint/2010/main" val="3981827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3515</Words>
  <Application>Microsoft Office PowerPoint</Application>
  <PresentationFormat>Breitbild</PresentationFormat>
  <Paragraphs>263</Paragraphs>
  <Slides>35</Slides>
  <Notes>28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35</vt:i4>
      </vt:variant>
    </vt:vector>
  </HeadingPairs>
  <TitlesOfParts>
    <vt:vector size="39" baseType="lpstr">
      <vt:lpstr>Arial</vt:lpstr>
      <vt:lpstr>Calibri</vt:lpstr>
      <vt:lpstr>Calibri Light</vt:lpstr>
      <vt:lpstr>Office Theme</vt:lpstr>
      <vt:lpstr>The aims of physics in the late 19th century  </vt:lpstr>
      <vt:lpstr>What is the ultimate aim of physics?</vt:lpstr>
      <vt:lpstr>PowerPoint-Präsentation</vt:lpstr>
      <vt:lpstr>PowerPoint-Präsentation</vt:lpstr>
      <vt:lpstr>PowerPoint-Präsentation</vt:lpstr>
      <vt:lpstr>PowerPoint-Präsentation</vt:lpstr>
      <vt:lpstr>The Laplacian ideal: Du Bois-Reymond</vt:lpstr>
      <vt:lpstr>PowerPoint-Präsentation</vt:lpstr>
      <vt:lpstr>PowerPoint-Präsentation</vt:lpstr>
      <vt:lpstr>PowerPoint-Präsentation</vt:lpstr>
      <vt:lpstr>PowerPoint-Präsentation</vt:lpstr>
      <vt:lpstr>Maxwell: Mechanical models and analogies </vt:lpstr>
      <vt:lpstr>PowerPoint-Präsentation</vt:lpstr>
      <vt:lpstr>Mach</vt:lpstr>
      <vt:lpstr>PowerPoint-Präsentation</vt:lpstr>
      <vt:lpstr>PowerPoint-Präsentation</vt:lpstr>
      <vt:lpstr>Poincaré</vt:lpstr>
      <vt:lpstr>PowerPoint-Präsentation</vt:lpstr>
      <vt:lpstr>Anti-mechanism in the late nineteenth century </vt:lpstr>
      <vt:lpstr>Boltzmann</vt:lpstr>
      <vt:lpstr>Boltzmann</vt:lpstr>
      <vt:lpstr>Determinism in late-19th-century physics</vt:lpstr>
      <vt:lpstr>PowerPoint-Präsentation</vt:lpstr>
      <vt:lpstr>PowerPoint-Präsentation</vt:lpstr>
      <vt:lpstr>PowerPoint-Präsentation</vt:lpstr>
      <vt:lpstr>PowerPoint-Präsentation</vt:lpstr>
      <vt:lpstr>PowerPoint-Präsentation</vt:lpstr>
      <vt:lpstr>PowerPoint-Präsentation</vt:lpstr>
      <vt:lpstr>Revising our image of ‘classical physics’?</vt:lpstr>
      <vt:lpstr>Conclusions</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Mechanics, mathematics, and the foundations of classical determinism  Or: The status of mechanical determinism by the early 20th century</dc:title>
  <dc:creator>Marij van strien</dc:creator>
  <cp:lastModifiedBy>Marij van strien</cp:lastModifiedBy>
  <cp:revision>152</cp:revision>
  <dcterms:created xsi:type="dcterms:W3CDTF">2017-09-17T14:33:11Z</dcterms:created>
  <dcterms:modified xsi:type="dcterms:W3CDTF">2018-10-14T08:17:20Z</dcterms:modified>
</cp:coreProperties>
</file>